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303" r:id="rId3"/>
    <p:sldId id="348" r:id="rId4"/>
    <p:sldId id="338" r:id="rId5"/>
    <p:sldId id="341" r:id="rId6"/>
    <p:sldId id="343" r:id="rId7"/>
    <p:sldId id="339" r:id="rId8"/>
    <p:sldId id="345" r:id="rId9"/>
    <p:sldId id="349" r:id="rId10"/>
    <p:sldId id="340" r:id="rId11"/>
    <p:sldId id="346" r:id="rId12"/>
    <p:sldId id="350" r:id="rId13"/>
    <p:sldId id="392" r:id="rId14"/>
    <p:sldId id="347" r:id="rId15"/>
    <p:sldId id="305" r:id="rId16"/>
    <p:sldId id="306" r:id="rId17"/>
    <p:sldId id="351" r:id="rId18"/>
    <p:sldId id="308" r:id="rId19"/>
    <p:sldId id="358" r:id="rId20"/>
    <p:sldId id="359" r:id="rId21"/>
    <p:sldId id="361" r:id="rId22"/>
    <p:sldId id="362" r:id="rId23"/>
    <p:sldId id="364" r:id="rId24"/>
    <p:sldId id="365" r:id="rId25"/>
    <p:sldId id="368" r:id="rId26"/>
    <p:sldId id="367" r:id="rId27"/>
    <p:sldId id="369" r:id="rId28"/>
    <p:sldId id="370" r:id="rId29"/>
    <p:sldId id="372" r:id="rId30"/>
    <p:sldId id="375" r:id="rId31"/>
    <p:sldId id="378" r:id="rId32"/>
    <p:sldId id="354" r:id="rId33"/>
    <p:sldId id="386" r:id="rId34"/>
    <p:sldId id="387" r:id="rId35"/>
    <p:sldId id="390" r:id="rId36"/>
    <p:sldId id="379" r:id="rId37"/>
    <p:sldId id="360" r:id="rId38"/>
    <p:sldId id="381" r:id="rId39"/>
    <p:sldId id="382" r:id="rId40"/>
    <p:sldId id="383" r:id="rId41"/>
    <p:sldId id="363" r:id="rId42"/>
    <p:sldId id="385" r:id="rId43"/>
    <p:sldId id="307" r:id="rId44"/>
    <p:sldId id="353" r:id="rId45"/>
    <p:sldId id="393" r:id="rId46"/>
    <p:sldId id="405" r:id="rId47"/>
    <p:sldId id="328" r:id="rId48"/>
    <p:sldId id="404" r:id="rId49"/>
    <p:sldId id="352" r:id="rId50"/>
    <p:sldId id="310" r:id="rId51"/>
    <p:sldId id="311" r:id="rId52"/>
    <p:sldId id="316" r:id="rId53"/>
    <p:sldId id="317" r:id="rId54"/>
    <p:sldId id="312" r:id="rId55"/>
    <p:sldId id="394" r:id="rId56"/>
    <p:sldId id="318" r:id="rId57"/>
    <p:sldId id="319" r:id="rId58"/>
    <p:sldId id="320" r:id="rId59"/>
    <p:sldId id="395" r:id="rId60"/>
    <p:sldId id="396" r:id="rId61"/>
    <p:sldId id="397" r:id="rId62"/>
    <p:sldId id="398" r:id="rId63"/>
    <p:sldId id="331" r:id="rId64"/>
    <p:sldId id="332" r:id="rId65"/>
    <p:sldId id="333" r:id="rId66"/>
    <p:sldId id="399" r:id="rId67"/>
    <p:sldId id="400" r:id="rId68"/>
    <p:sldId id="401" r:id="rId69"/>
    <p:sldId id="335" r:id="rId70"/>
    <p:sldId id="402" r:id="rId71"/>
    <p:sldId id="403" r:id="rId72"/>
    <p:sldId id="29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8101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59046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157590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609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96119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47019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876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2/27/24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23356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2/27/24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0086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2/27/24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45974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3834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791461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645997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tandfonline.com/doi/full/10.1080/02684527.2022.2113679?src=recsys" TargetMode="External"/><Relationship Id="rId2" Type="http://schemas.openxmlformats.org/officeDocument/2006/relationships/hyperlink" Target="https://www.tandfonline.com/doi/epdf/10.1080/02684527.2022.2076329?needAccess=tru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Intelligence Analysis through an Ontological Lens</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402158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0E48-7302-C959-69D3-502CA407E830}"/>
              </a:ext>
            </a:extLst>
          </p:cNvPr>
          <p:cNvSpPr>
            <a:spLocks noGrp="1"/>
          </p:cNvSpPr>
          <p:nvPr>
            <p:ph type="title"/>
          </p:nvPr>
        </p:nvSpPr>
        <p:spPr/>
        <p:txBody>
          <a:bodyPr/>
          <a:lstStyle/>
          <a:p>
            <a:r>
              <a:rPr lang="en-US"/>
              <a:t>9/11</a:t>
            </a:r>
          </a:p>
        </p:txBody>
      </p:sp>
      <p:sp>
        <p:nvSpPr>
          <p:cNvPr id="3" name="Content Placeholder 2">
            <a:extLst>
              <a:ext uri="{FF2B5EF4-FFF2-40B4-BE49-F238E27FC236}">
                <a16:creationId xmlns:a16="http://schemas.microsoft.com/office/drawing/2014/main" id="{400D9032-1309-6FF8-4A04-38658DE23514}"/>
              </a:ext>
            </a:extLst>
          </p:cNvPr>
          <p:cNvSpPr>
            <a:spLocks noGrp="1"/>
          </p:cNvSpPr>
          <p:nvPr>
            <p:ph idx="1"/>
          </p:nvPr>
        </p:nvSpPr>
        <p:spPr>
          <a:xfrm>
            <a:off x="838200" y="1825625"/>
            <a:ext cx="10515600" cy="4871010"/>
          </a:xfrm>
        </p:spPr>
        <p:txBody>
          <a:bodyPr>
            <a:normAutofit/>
          </a:bodyPr>
          <a:lstStyle/>
          <a:p>
            <a:r>
              <a:rPr lang="en-US"/>
              <a:t>2001, four U.S. commercial airplanes </a:t>
            </a:r>
            <a:br>
              <a:rPr lang="en-US"/>
            </a:br>
            <a:r>
              <a:rPr lang="en-US"/>
              <a:t>were hijacked by members of Al-Queda </a:t>
            </a:r>
            <a:br>
              <a:rPr lang="en-US"/>
            </a:br>
            <a:r>
              <a:rPr lang="en-US"/>
              <a:t>intending to crash them into the </a:t>
            </a:r>
            <a:br>
              <a:rPr lang="en-US"/>
            </a:br>
            <a:r>
              <a:rPr lang="en-US"/>
              <a:t>Twin Towers, the Pentagon, and </a:t>
            </a:r>
            <a:br>
              <a:rPr lang="en-US"/>
            </a:br>
            <a:r>
              <a:rPr lang="en-US"/>
              <a:t>Washington D.C. </a:t>
            </a:r>
          </a:p>
          <a:p>
            <a:endParaRPr lang="en-US"/>
          </a:p>
          <a:p>
            <a:r>
              <a:rPr lang="en-US"/>
              <a:t>All were successful with the exception </a:t>
            </a:r>
            <a:br>
              <a:rPr lang="en-US"/>
            </a:br>
            <a:r>
              <a:rPr lang="en-US"/>
              <a:t>of the planned crash in D.C.</a:t>
            </a:r>
          </a:p>
          <a:p>
            <a:endParaRPr lang="en-US"/>
          </a:p>
          <a:p>
            <a:r>
              <a:rPr lang="en-US"/>
              <a:t>The Twin Towers collapsed; nearly </a:t>
            </a:r>
            <a:br>
              <a:rPr lang="en-US"/>
            </a:br>
            <a:r>
              <a:rPr lang="en-US"/>
              <a:t>3,000 people were killed in the attacks</a:t>
            </a:r>
          </a:p>
          <a:p>
            <a:endParaRPr lang="en-US"/>
          </a:p>
          <a:p>
            <a:endParaRPr lang="en-US"/>
          </a:p>
        </p:txBody>
      </p:sp>
      <p:pic>
        <p:nvPicPr>
          <p:cNvPr id="4" name="Picture 3" descr="A two towers with black smoke&#10;&#10;Description automatically generated">
            <a:extLst>
              <a:ext uri="{FF2B5EF4-FFF2-40B4-BE49-F238E27FC236}">
                <a16:creationId xmlns:a16="http://schemas.microsoft.com/office/drawing/2014/main" id="{60BC3167-3EDA-FDDA-1DBA-742FF9FF895D}"/>
              </a:ext>
            </a:extLst>
          </p:cNvPr>
          <p:cNvPicPr>
            <a:picLocks noChangeAspect="1"/>
          </p:cNvPicPr>
          <p:nvPr/>
        </p:nvPicPr>
        <p:blipFill rotWithShape="1">
          <a:blip r:embed="rId2"/>
          <a:srcRect l="9273" t="5646" r="6979" b="12563"/>
          <a:stretch/>
        </p:blipFill>
        <p:spPr>
          <a:xfrm>
            <a:off x="6851992" y="1690688"/>
            <a:ext cx="5205538" cy="4783792"/>
          </a:xfrm>
          <a:prstGeom prst="rect">
            <a:avLst/>
          </a:prstGeom>
        </p:spPr>
      </p:pic>
    </p:spTree>
    <p:extLst>
      <p:ext uri="{BB962C8B-B14F-4D97-AF65-F5344CB8AC3E}">
        <p14:creationId xmlns:p14="http://schemas.microsoft.com/office/powerpoint/2010/main" val="18971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B8B7B-F3C9-7BA7-9F0B-9420C186B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137E9-9772-339A-273F-F30B688B0406}"/>
              </a:ext>
            </a:extLst>
          </p:cNvPr>
          <p:cNvSpPr>
            <a:spLocks noGrp="1"/>
          </p:cNvSpPr>
          <p:nvPr>
            <p:ph type="title"/>
          </p:nvPr>
        </p:nvSpPr>
        <p:spPr/>
        <p:txBody>
          <a:bodyPr/>
          <a:lstStyle/>
          <a:p>
            <a:r>
              <a:rPr lang="en-US"/>
              <a:t>9/11</a:t>
            </a:r>
          </a:p>
        </p:txBody>
      </p:sp>
      <p:sp>
        <p:nvSpPr>
          <p:cNvPr id="3" name="Content Placeholder 2">
            <a:extLst>
              <a:ext uri="{FF2B5EF4-FFF2-40B4-BE49-F238E27FC236}">
                <a16:creationId xmlns:a16="http://schemas.microsoft.com/office/drawing/2014/main" id="{3AEB565E-90D3-1F25-E1FE-8F7D3E3532F1}"/>
              </a:ext>
            </a:extLst>
          </p:cNvPr>
          <p:cNvSpPr>
            <a:spLocks noGrp="1"/>
          </p:cNvSpPr>
          <p:nvPr>
            <p:ph idx="1"/>
          </p:nvPr>
        </p:nvSpPr>
        <p:spPr>
          <a:xfrm>
            <a:off x="838200" y="1825624"/>
            <a:ext cx="10515600" cy="4951693"/>
          </a:xfrm>
        </p:spPr>
        <p:txBody>
          <a:bodyPr>
            <a:normAutofit/>
          </a:bodyPr>
          <a:lstStyle/>
          <a:p>
            <a:r>
              <a:rPr lang="en-US"/>
              <a:t>Resulting investigations revealed </a:t>
            </a:r>
            <a:br>
              <a:rPr lang="en-US"/>
            </a:br>
            <a:r>
              <a:rPr lang="en-US"/>
              <a:t>U.S. intelligence agencies knew </a:t>
            </a:r>
            <a:br>
              <a:rPr lang="en-US"/>
            </a:br>
            <a:r>
              <a:rPr lang="en-US"/>
              <a:t>Al-Queda was mobilizing,but </a:t>
            </a:r>
            <a:br>
              <a:rPr lang="en-US"/>
            </a:br>
            <a:r>
              <a:rPr lang="en-US"/>
              <a:t>information was not shared </a:t>
            </a:r>
            <a:br>
              <a:rPr lang="en-US"/>
            </a:br>
            <a:r>
              <a:rPr lang="en-US"/>
              <a:t>freely across agencies</a:t>
            </a:r>
          </a:p>
          <a:p>
            <a:endParaRPr lang="en-US"/>
          </a:p>
          <a:p>
            <a:r>
              <a:rPr lang="en-US"/>
              <a:t>At the time the NSA considered itself </a:t>
            </a:r>
            <a:br>
              <a:rPr lang="en-US"/>
            </a:br>
            <a:r>
              <a:rPr lang="en-US"/>
              <a:t>an intelligence curator; if an agency asked whether Al-Queda was mobilizing, they’d confirm</a:t>
            </a:r>
          </a:p>
          <a:p>
            <a:endParaRPr lang="en-US"/>
          </a:p>
          <a:p>
            <a:r>
              <a:rPr lang="en-US"/>
              <a:t>Few people knew to ask...</a:t>
            </a:r>
          </a:p>
          <a:p>
            <a:endParaRPr lang="en-US"/>
          </a:p>
          <a:p>
            <a:endParaRPr lang="en-US"/>
          </a:p>
        </p:txBody>
      </p:sp>
      <p:pic>
        <p:nvPicPr>
          <p:cNvPr id="7" name="Picture 6" descr="A person standing at a podium&#10;&#10;Description automatically generated">
            <a:extLst>
              <a:ext uri="{FF2B5EF4-FFF2-40B4-BE49-F238E27FC236}">
                <a16:creationId xmlns:a16="http://schemas.microsoft.com/office/drawing/2014/main" id="{A53F2BEF-3AC8-965E-91B3-D946FF259026}"/>
              </a:ext>
            </a:extLst>
          </p:cNvPr>
          <p:cNvPicPr>
            <a:picLocks noChangeAspect="1"/>
          </p:cNvPicPr>
          <p:nvPr/>
        </p:nvPicPr>
        <p:blipFill>
          <a:blip r:embed="rId2"/>
          <a:stretch>
            <a:fillRect/>
          </a:stretch>
        </p:blipFill>
        <p:spPr>
          <a:xfrm>
            <a:off x="6705600" y="1027906"/>
            <a:ext cx="5266763" cy="3603941"/>
          </a:xfrm>
          <a:prstGeom prst="rect">
            <a:avLst/>
          </a:prstGeom>
        </p:spPr>
      </p:pic>
    </p:spTree>
    <p:extLst>
      <p:ext uri="{BB962C8B-B14F-4D97-AF65-F5344CB8AC3E}">
        <p14:creationId xmlns:p14="http://schemas.microsoft.com/office/powerpoint/2010/main" val="187306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A85AE-449F-0708-99A2-7CFAFAE02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47BA9-69D1-2463-521B-A94803D13F9E}"/>
              </a:ext>
            </a:extLst>
          </p:cNvPr>
          <p:cNvSpPr>
            <a:spLocks noGrp="1"/>
          </p:cNvSpPr>
          <p:nvPr>
            <p:ph type="title"/>
          </p:nvPr>
        </p:nvSpPr>
        <p:spPr/>
        <p:txBody>
          <a:bodyPr/>
          <a:lstStyle/>
          <a:p>
            <a:r>
              <a:rPr lang="en-US"/>
              <a:t>Double-Edged Sword</a:t>
            </a:r>
          </a:p>
        </p:txBody>
      </p:sp>
      <p:sp>
        <p:nvSpPr>
          <p:cNvPr id="3" name="Content Placeholder 2">
            <a:extLst>
              <a:ext uri="{FF2B5EF4-FFF2-40B4-BE49-F238E27FC236}">
                <a16:creationId xmlns:a16="http://schemas.microsoft.com/office/drawing/2014/main" id="{5EEE0978-27DD-C343-30A0-60A2813357B2}"/>
              </a:ext>
            </a:extLst>
          </p:cNvPr>
          <p:cNvSpPr>
            <a:spLocks noGrp="1"/>
          </p:cNvSpPr>
          <p:nvPr>
            <p:ph idx="1"/>
          </p:nvPr>
        </p:nvSpPr>
        <p:spPr>
          <a:xfrm>
            <a:off x="838200" y="1825625"/>
            <a:ext cx="10515600" cy="4969622"/>
          </a:xfrm>
        </p:spPr>
        <p:txBody>
          <a:bodyPr>
            <a:normAutofit/>
          </a:bodyPr>
          <a:lstStyle/>
          <a:p>
            <a:r>
              <a:rPr lang="en-US"/>
              <a:t>The 9/11 attacks were magnified by </a:t>
            </a:r>
            <a:br>
              <a:rPr lang="en-US"/>
            </a:br>
            <a:r>
              <a:rPr lang="en-US"/>
              <a:t>failures of intelligence sharing </a:t>
            </a:r>
            <a:br>
              <a:rPr lang="en-US"/>
            </a:br>
            <a:r>
              <a:rPr lang="en-US"/>
              <a:t>across U.S. government agencies</a:t>
            </a:r>
          </a:p>
          <a:p>
            <a:endParaRPr lang="en-US"/>
          </a:p>
          <a:p>
            <a:r>
              <a:rPr lang="en-US"/>
              <a:t>The U.S. government established the </a:t>
            </a:r>
            <a:br>
              <a:rPr lang="en-US"/>
            </a:br>
            <a:r>
              <a:rPr lang="en-US"/>
              <a:t>Patriot Act to ensure such failures </a:t>
            </a:r>
            <a:br>
              <a:rPr lang="en-US"/>
            </a:br>
            <a:r>
              <a:rPr lang="en-US"/>
              <a:t>did not happen again </a:t>
            </a:r>
          </a:p>
          <a:p>
            <a:endParaRPr lang="en-US"/>
          </a:p>
          <a:p>
            <a:r>
              <a:rPr lang="en-US"/>
              <a:t>Expanding surveillance capabilities </a:t>
            </a:r>
            <a:br>
              <a:rPr lang="en-US"/>
            </a:br>
            <a:r>
              <a:rPr lang="en-US"/>
              <a:t>of law enforcement and easing </a:t>
            </a:r>
            <a:br>
              <a:rPr lang="en-US"/>
            </a:br>
            <a:r>
              <a:rPr lang="en-US"/>
              <a:t>information flow between agencies</a:t>
            </a:r>
          </a:p>
        </p:txBody>
      </p:sp>
      <p:pic>
        <p:nvPicPr>
          <p:cNvPr id="5" name="Picture 4" descr="A logo of a transportation security administration&#10;&#10;Description automatically generated">
            <a:extLst>
              <a:ext uri="{FF2B5EF4-FFF2-40B4-BE49-F238E27FC236}">
                <a16:creationId xmlns:a16="http://schemas.microsoft.com/office/drawing/2014/main" id="{9D48116F-3B0F-248D-05B5-A2C5559F9D57}"/>
              </a:ext>
            </a:extLst>
          </p:cNvPr>
          <p:cNvPicPr>
            <a:picLocks noChangeAspect="1"/>
          </p:cNvPicPr>
          <p:nvPr/>
        </p:nvPicPr>
        <p:blipFill>
          <a:blip r:embed="rId2"/>
          <a:stretch>
            <a:fillRect/>
          </a:stretch>
        </p:blipFill>
        <p:spPr>
          <a:xfrm>
            <a:off x="6553200" y="1141226"/>
            <a:ext cx="5531969" cy="5384122"/>
          </a:xfrm>
          <a:prstGeom prst="rect">
            <a:avLst/>
          </a:prstGeom>
        </p:spPr>
      </p:pic>
    </p:spTree>
    <p:extLst>
      <p:ext uri="{BB962C8B-B14F-4D97-AF65-F5344CB8AC3E}">
        <p14:creationId xmlns:p14="http://schemas.microsoft.com/office/powerpoint/2010/main" val="227475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C979-02A7-541D-F4AF-46EAC27B415B}"/>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CA3ADCE4-89AE-00B3-B8AA-6BBFBBA48A8E}"/>
              </a:ext>
            </a:extLst>
          </p:cNvPr>
          <p:cNvSpPr>
            <a:spLocks noGrp="1"/>
          </p:cNvSpPr>
          <p:nvPr>
            <p:ph idx="1"/>
          </p:nvPr>
        </p:nvSpPr>
        <p:spPr>
          <a:xfrm>
            <a:off x="838200" y="1825624"/>
            <a:ext cx="10993244" cy="5032375"/>
          </a:xfrm>
        </p:spPr>
        <p:txBody>
          <a:bodyPr/>
          <a:lstStyle/>
          <a:p>
            <a:r>
              <a:rPr lang="en-US"/>
              <a:t>Gather into small groups and select one of the cases that I have described</a:t>
            </a:r>
          </a:p>
          <a:p>
            <a:endParaRPr lang="en-US"/>
          </a:p>
          <a:p>
            <a:r>
              <a:rPr lang="en-US"/>
              <a:t>I would like your group to develop an understanding of the intelligence successes and failures exibited in that case in some detail</a:t>
            </a:r>
          </a:p>
          <a:p>
            <a:endParaRPr lang="en-US"/>
          </a:p>
          <a:p>
            <a:r>
              <a:rPr lang="en-US"/>
              <a:t>Importantly, you should engage in intelligence gathering of your own if you are unfamiliar with a case</a:t>
            </a:r>
          </a:p>
          <a:p>
            <a:endParaRPr lang="en-US"/>
          </a:p>
          <a:p>
            <a:r>
              <a:rPr lang="en-US" b="1">
                <a:solidFill>
                  <a:srgbClr val="FF0000"/>
                </a:solidFill>
              </a:rPr>
              <a:t>Groups exploring the same case will be asked to compare intel</a:t>
            </a:r>
          </a:p>
        </p:txBody>
      </p:sp>
    </p:spTree>
    <p:extLst>
      <p:ext uri="{BB962C8B-B14F-4D97-AF65-F5344CB8AC3E}">
        <p14:creationId xmlns:p14="http://schemas.microsoft.com/office/powerpoint/2010/main" val="882527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CA98-F010-43FA-442E-1A3D2A09F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1C392-AEEF-03E5-0284-FCA33555D3C1}"/>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51B2D85B-31FC-92F6-5242-AE928FEBB5F7}"/>
              </a:ext>
            </a:extLst>
          </p:cNvPr>
          <p:cNvSpPr>
            <a:spLocks noGrp="1"/>
          </p:cNvSpPr>
          <p:nvPr>
            <p:ph idx="1"/>
          </p:nvPr>
        </p:nvSpPr>
        <p:spPr/>
        <p:txBody>
          <a:bodyPr/>
          <a:lstStyle/>
          <a:p>
            <a:r>
              <a:rPr lang="en-US"/>
              <a:t>Intelligence Analysis on the Ground</a:t>
            </a:r>
          </a:p>
          <a:p>
            <a:endParaRPr lang="en-US"/>
          </a:p>
          <a:p>
            <a:r>
              <a:rPr lang="en-US">
                <a:solidFill>
                  <a:srgbClr val="FF0000"/>
                </a:solidFill>
              </a:rPr>
              <a:t>Conceptual Foundations</a:t>
            </a:r>
          </a:p>
          <a:p>
            <a:endParaRPr lang="en-US"/>
          </a:p>
          <a:p>
            <a:r>
              <a:rPr lang="en-US"/>
              <a:t>Analytical Toolkit</a:t>
            </a:r>
          </a:p>
        </p:txBody>
      </p:sp>
    </p:spTree>
    <p:extLst>
      <p:ext uri="{BB962C8B-B14F-4D97-AF65-F5344CB8AC3E}">
        <p14:creationId xmlns:p14="http://schemas.microsoft.com/office/powerpoint/2010/main" val="280803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4A69-10C0-5B88-B093-119CAF12BBAE}"/>
              </a:ext>
            </a:extLst>
          </p:cNvPr>
          <p:cNvSpPr>
            <a:spLocks noGrp="1"/>
          </p:cNvSpPr>
          <p:nvPr>
            <p:ph type="title"/>
          </p:nvPr>
        </p:nvSpPr>
        <p:spPr/>
        <p:txBody>
          <a:bodyPr/>
          <a:lstStyle/>
          <a:p>
            <a:r>
              <a:rPr lang="en-US"/>
              <a:t>Clarifying our Teams</a:t>
            </a:r>
          </a:p>
        </p:txBody>
      </p:sp>
      <p:sp>
        <p:nvSpPr>
          <p:cNvPr id="3" name="Content Placeholder 2">
            <a:extLst>
              <a:ext uri="{FF2B5EF4-FFF2-40B4-BE49-F238E27FC236}">
                <a16:creationId xmlns:a16="http://schemas.microsoft.com/office/drawing/2014/main" id="{8CC5CAF0-E21C-76A4-F596-AB6CE864AD21}"/>
              </a:ext>
            </a:extLst>
          </p:cNvPr>
          <p:cNvSpPr>
            <a:spLocks noGrp="1"/>
          </p:cNvSpPr>
          <p:nvPr>
            <p:ph idx="1"/>
          </p:nvPr>
        </p:nvSpPr>
        <p:spPr>
          <a:xfrm>
            <a:off x="838200" y="1825625"/>
            <a:ext cx="10515600" cy="4901746"/>
          </a:xfrm>
        </p:spPr>
        <p:txBody>
          <a:bodyPr/>
          <a:lstStyle/>
          <a:p>
            <a:r>
              <a:rPr lang="en-US"/>
              <a:t>“Intelligence” is spoken of in many ways</a:t>
            </a:r>
          </a:p>
          <a:p>
            <a:endParaRPr lang="en-US"/>
          </a:p>
          <a:p>
            <a:r>
              <a:rPr lang="en-US"/>
              <a:t>Entities can be considered intelligent, e.g. Einstein, Aristotle, Fido the dog, Hal the computer</a:t>
            </a:r>
          </a:p>
          <a:p>
            <a:endParaRPr lang="en-US"/>
          </a:p>
          <a:p>
            <a:r>
              <a:rPr lang="en-US"/>
              <a:t>Or exhibit intelligence, e.g. performing well on an exam, read a defense, offer a quick quip </a:t>
            </a:r>
          </a:p>
          <a:p>
            <a:endParaRPr lang="en-US"/>
          </a:p>
          <a:p>
            <a:r>
              <a:rPr lang="en-US"/>
              <a:t>Activities can be considered intelligent as well, e.g. chess strategy, Hannibal’s encirclement strategy</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39471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556E-0956-2A76-6BB1-95D4503A2D47}"/>
              </a:ext>
            </a:extLst>
          </p:cNvPr>
          <p:cNvSpPr>
            <a:spLocks noGrp="1"/>
          </p:cNvSpPr>
          <p:nvPr>
            <p:ph type="title"/>
          </p:nvPr>
        </p:nvSpPr>
        <p:spPr/>
        <p:txBody>
          <a:bodyPr/>
          <a:lstStyle/>
          <a:p>
            <a:r>
              <a:rPr lang="en-US"/>
              <a:t>Clarifying our Teams</a:t>
            </a:r>
          </a:p>
        </p:txBody>
      </p:sp>
      <p:sp>
        <p:nvSpPr>
          <p:cNvPr id="3" name="Content Placeholder 2">
            <a:extLst>
              <a:ext uri="{FF2B5EF4-FFF2-40B4-BE49-F238E27FC236}">
                <a16:creationId xmlns:a16="http://schemas.microsoft.com/office/drawing/2014/main" id="{2E9C85F9-8926-4ECE-9758-95ED606B4F72}"/>
              </a:ext>
            </a:extLst>
          </p:cNvPr>
          <p:cNvSpPr>
            <a:spLocks noGrp="1"/>
          </p:cNvSpPr>
          <p:nvPr>
            <p:ph idx="1"/>
          </p:nvPr>
        </p:nvSpPr>
        <p:spPr>
          <a:xfrm>
            <a:off x="838200" y="1825624"/>
            <a:ext cx="10515600" cy="5032375"/>
          </a:xfrm>
        </p:spPr>
        <p:txBody>
          <a:bodyPr>
            <a:normAutofit/>
          </a:bodyPr>
          <a:lstStyle/>
          <a:p>
            <a:r>
              <a:rPr lang="en-US"/>
              <a:t>We can also distinguish intelligence as: </a:t>
            </a:r>
          </a:p>
          <a:p>
            <a:pPr lvl="1"/>
            <a:r>
              <a:rPr lang="en-US"/>
              <a:t>Information </a:t>
            </a:r>
          </a:p>
          <a:p>
            <a:pPr lvl="1"/>
            <a:r>
              <a:rPr lang="en-US"/>
              <a:t>Product of intelligence activities</a:t>
            </a:r>
          </a:p>
          <a:p>
            <a:pPr lvl="1"/>
            <a:r>
              <a:rPr lang="en-US"/>
              <a:t>Activities themselves</a:t>
            </a:r>
          </a:p>
          <a:p>
            <a:r>
              <a:rPr lang="en-US"/>
              <a:t>Across numerous domains:</a:t>
            </a:r>
          </a:p>
          <a:p>
            <a:pPr lvl="1"/>
            <a:r>
              <a:rPr lang="en-US"/>
              <a:t>Criminals</a:t>
            </a:r>
          </a:p>
          <a:p>
            <a:pPr lvl="1"/>
            <a:r>
              <a:rPr lang="en-US"/>
              <a:t>Law Enforcement</a:t>
            </a:r>
          </a:p>
          <a:p>
            <a:pPr lvl="1"/>
            <a:r>
              <a:rPr lang="en-US"/>
              <a:t>Armed Forces</a:t>
            </a:r>
          </a:p>
          <a:p>
            <a:pPr lvl="1"/>
            <a:r>
              <a:rPr lang="en-US"/>
              <a:t>Corporations</a:t>
            </a:r>
          </a:p>
          <a:p>
            <a:pPr lvl="1"/>
            <a:r>
              <a:rPr lang="en-US"/>
              <a:t>Non-profits</a:t>
            </a:r>
          </a:p>
          <a:p>
            <a:pPr lvl="1"/>
            <a:r>
              <a:rPr lang="en-US"/>
              <a:t>You</a:t>
            </a:r>
          </a:p>
        </p:txBody>
      </p:sp>
      <p:pic>
        <p:nvPicPr>
          <p:cNvPr id="7" name="Picture 6" descr="A group of people sitting in a room with computers&#10;&#10;Description automatically generated">
            <a:extLst>
              <a:ext uri="{FF2B5EF4-FFF2-40B4-BE49-F238E27FC236}">
                <a16:creationId xmlns:a16="http://schemas.microsoft.com/office/drawing/2014/main" id="{DFBE3D22-0067-8BF1-5031-852B72D226C1}"/>
              </a:ext>
            </a:extLst>
          </p:cNvPr>
          <p:cNvPicPr>
            <a:picLocks noChangeAspect="1"/>
          </p:cNvPicPr>
          <p:nvPr/>
        </p:nvPicPr>
        <p:blipFill>
          <a:blip r:embed="rId2"/>
          <a:stretch>
            <a:fillRect/>
          </a:stretch>
        </p:blipFill>
        <p:spPr>
          <a:xfrm>
            <a:off x="5894775" y="2585145"/>
            <a:ext cx="6193234" cy="3907730"/>
          </a:xfrm>
          <a:prstGeom prst="rect">
            <a:avLst/>
          </a:prstGeom>
        </p:spPr>
      </p:pic>
    </p:spTree>
    <p:extLst>
      <p:ext uri="{BB962C8B-B14F-4D97-AF65-F5344CB8AC3E}">
        <p14:creationId xmlns:p14="http://schemas.microsoft.com/office/powerpoint/2010/main" val="85723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F99F4-66AE-D902-EAB7-EAF63D1AB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D5236-BF3B-7E8D-49AB-B520294652BA}"/>
              </a:ext>
            </a:extLst>
          </p:cNvPr>
          <p:cNvSpPr>
            <a:spLocks noGrp="1"/>
          </p:cNvSpPr>
          <p:nvPr>
            <p:ph type="title"/>
          </p:nvPr>
        </p:nvSpPr>
        <p:spPr/>
        <p:txBody>
          <a:bodyPr/>
          <a:lstStyle/>
          <a:p>
            <a:r>
              <a:rPr lang="en-US"/>
              <a:t>Clarifying our Teams</a:t>
            </a:r>
          </a:p>
        </p:txBody>
      </p:sp>
      <p:sp>
        <p:nvSpPr>
          <p:cNvPr id="3" name="Content Placeholder 2">
            <a:extLst>
              <a:ext uri="{FF2B5EF4-FFF2-40B4-BE49-F238E27FC236}">
                <a16:creationId xmlns:a16="http://schemas.microsoft.com/office/drawing/2014/main" id="{C8869331-5B4E-B101-A755-495A66B66914}"/>
              </a:ext>
            </a:extLst>
          </p:cNvPr>
          <p:cNvSpPr>
            <a:spLocks noGrp="1"/>
          </p:cNvSpPr>
          <p:nvPr>
            <p:ph idx="1"/>
          </p:nvPr>
        </p:nvSpPr>
        <p:spPr>
          <a:xfrm>
            <a:off x="838200" y="1825624"/>
            <a:ext cx="10515600" cy="5032375"/>
          </a:xfrm>
        </p:spPr>
        <p:txBody>
          <a:bodyPr>
            <a:normAutofit/>
          </a:bodyPr>
          <a:lstStyle/>
          <a:p>
            <a:r>
              <a:rPr lang="en-US"/>
              <a:t>We can also distinguish intelligence as: </a:t>
            </a:r>
          </a:p>
          <a:p>
            <a:pPr lvl="1"/>
            <a:r>
              <a:rPr lang="en-US"/>
              <a:t>Information </a:t>
            </a:r>
          </a:p>
          <a:p>
            <a:pPr lvl="1"/>
            <a:r>
              <a:rPr lang="en-US"/>
              <a:t>Product of intelligence activities</a:t>
            </a:r>
          </a:p>
          <a:p>
            <a:pPr lvl="1"/>
            <a:r>
              <a:rPr lang="en-US"/>
              <a:t>Activities themselves</a:t>
            </a:r>
          </a:p>
          <a:p>
            <a:r>
              <a:rPr lang="en-US"/>
              <a:t>Across numerous domains:</a:t>
            </a:r>
          </a:p>
          <a:p>
            <a:pPr lvl="1"/>
            <a:r>
              <a:rPr lang="en-US"/>
              <a:t>Criminals</a:t>
            </a:r>
          </a:p>
          <a:p>
            <a:pPr lvl="1"/>
            <a:r>
              <a:rPr lang="en-US"/>
              <a:t>Law Enforcement</a:t>
            </a:r>
          </a:p>
          <a:p>
            <a:pPr lvl="1"/>
            <a:r>
              <a:rPr lang="en-US"/>
              <a:t>Armed Forces</a:t>
            </a:r>
          </a:p>
          <a:p>
            <a:pPr lvl="1"/>
            <a:r>
              <a:rPr lang="en-US"/>
              <a:t>Corporations</a:t>
            </a:r>
          </a:p>
          <a:p>
            <a:pPr lvl="1"/>
            <a:r>
              <a:rPr lang="en-US"/>
              <a:t>Non-profits</a:t>
            </a:r>
          </a:p>
          <a:p>
            <a:pPr lvl="1"/>
            <a:r>
              <a:rPr lang="en-US" b="1">
                <a:solidFill>
                  <a:srgbClr val="FF0000"/>
                </a:solidFill>
              </a:rPr>
              <a:t>You</a:t>
            </a:r>
          </a:p>
        </p:txBody>
      </p:sp>
      <p:pic>
        <p:nvPicPr>
          <p:cNvPr id="4" name="Picture 3" descr="A sign with blue letters&#10;&#10;Description automatically generated">
            <a:extLst>
              <a:ext uri="{FF2B5EF4-FFF2-40B4-BE49-F238E27FC236}">
                <a16:creationId xmlns:a16="http://schemas.microsoft.com/office/drawing/2014/main" id="{DAE17D06-DE1A-12F1-C527-663002F533F2}"/>
              </a:ext>
            </a:extLst>
          </p:cNvPr>
          <p:cNvPicPr>
            <a:picLocks noChangeAspect="1"/>
          </p:cNvPicPr>
          <p:nvPr/>
        </p:nvPicPr>
        <p:blipFill>
          <a:blip r:embed="rId2"/>
          <a:stretch>
            <a:fillRect/>
          </a:stretch>
        </p:blipFill>
        <p:spPr>
          <a:xfrm>
            <a:off x="5952564" y="3741858"/>
            <a:ext cx="6143853" cy="2945149"/>
          </a:xfrm>
          <a:prstGeom prst="rect">
            <a:avLst/>
          </a:prstGeom>
        </p:spPr>
      </p:pic>
      <p:pic>
        <p:nvPicPr>
          <p:cNvPr id="5" name="Picture 4" descr="A screen shot of a movie&#10;&#10;Description automatically generated">
            <a:extLst>
              <a:ext uri="{FF2B5EF4-FFF2-40B4-BE49-F238E27FC236}">
                <a16:creationId xmlns:a16="http://schemas.microsoft.com/office/drawing/2014/main" id="{A82AD811-FAC8-B046-1357-EFE94216BBEB}"/>
              </a:ext>
            </a:extLst>
          </p:cNvPr>
          <p:cNvPicPr>
            <a:picLocks noChangeAspect="1"/>
          </p:cNvPicPr>
          <p:nvPr/>
        </p:nvPicPr>
        <p:blipFill>
          <a:blip r:embed="rId3"/>
          <a:stretch>
            <a:fillRect/>
          </a:stretch>
        </p:blipFill>
        <p:spPr>
          <a:xfrm>
            <a:off x="7439111" y="162765"/>
            <a:ext cx="3170757" cy="3325718"/>
          </a:xfrm>
          <a:prstGeom prst="rect">
            <a:avLst/>
          </a:prstGeom>
        </p:spPr>
      </p:pic>
    </p:spTree>
    <p:extLst>
      <p:ext uri="{BB962C8B-B14F-4D97-AF65-F5344CB8AC3E}">
        <p14:creationId xmlns:p14="http://schemas.microsoft.com/office/powerpoint/2010/main" val="361078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6E1B-E2EE-14B3-9785-672058C298E3}"/>
              </a:ext>
            </a:extLst>
          </p:cNvPr>
          <p:cNvSpPr>
            <a:spLocks noGrp="1"/>
          </p:cNvSpPr>
          <p:nvPr>
            <p:ph type="title"/>
          </p:nvPr>
        </p:nvSpPr>
        <p:spPr/>
        <p:txBody>
          <a:bodyPr/>
          <a:lstStyle/>
          <a:p>
            <a:r>
              <a:rPr lang="en-US"/>
              <a:t>Evidence &amp; Risky Arguments </a:t>
            </a:r>
          </a:p>
        </p:txBody>
      </p:sp>
      <p:sp>
        <p:nvSpPr>
          <p:cNvPr id="3" name="Content Placeholder 2">
            <a:extLst>
              <a:ext uri="{FF2B5EF4-FFF2-40B4-BE49-F238E27FC236}">
                <a16:creationId xmlns:a16="http://schemas.microsoft.com/office/drawing/2014/main" id="{F0577BF5-2D8E-5BC9-1B25-12B23907D202}"/>
              </a:ext>
            </a:extLst>
          </p:cNvPr>
          <p:cNvSpPr>
            <a:spLocks noGrp="1"/>
          </p:cNvSpPr>
          <p:nvPr>
            <p:ph idx="1"/>
          </p:nvPr>
        </p:nvSpPr>
        <p:spPr>
          <a:xfrm>
            <a:off x="838200" y="1825625"/>
            <a:ext cx="10515600" cy="4932014"/>
          </a:xfrm>
        </p:spPr>
        <p:txBody>
          <a:bodyPr/>
          <a:lstStyle/>
          <a:p>
            <a:r>
              <a:rPr lang="en-US"/>
              <a:t>Among the goals of intelligence analysis is to provide justification for conclusions drawn from investigations</a:t>
            </a:r>
          </a:p>
          <a:p>
            <a:endParaRPr lang="en-US"/>
          </a:p>
          <a:p>
            <a:r>
              <a:rPr lang="en-US" dirty="0"/>
              <a:t>Valid arguments are such that if the premises are true then so is the conclusion, i.e. “no risk”</a:t>
            </a:r>
          </a:p>
          <a:p>
            <a:endParaRPr lang="en-US" dirty="0"/>
          </a:p>
          <a:p>
            <a:r>
              <a:rPr lang="en-US"/>
              <a:t>This often takes the form of what we might call “risky” arguments</a:t>
            </a:r>
          </a:p>
          <a:p>
            <a:endParaRPr lang="en-US" dirty="0"/>
          </a:p>
          <a:p>
            <a:endParaRPr lang="en-US" dirty="0"/>
          </a:p>
          <a:p>
            <a:endParaRPr lang="en-US"/>
          </a:p>
          <a:p>
            <a:endParaRPr lang="en-US"/>
          </a:p>
          <a:p>
            <a:endParaRPr lang="en-US"/>
          </a:p>
        </p:txBody>
      </p:sp>
    </p:spTree>
    <p:extLst>
      <p:ext uri="{BB962C8B-B14F-4D97-AF65-F5344CB8AC3E}">
        <p14:creationId xmlns:p14="http://schemas.microsoft.com/office/powerpoint/2010/main" val="233937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5D4C-2833-82BF-D8BD-73A209337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949C1-8225-2327-A86C-9DB74F44891F}"/>
              </a:ext>
            </a:extLst>
          </p:cNvPr>
          <p:cNvSpPr>
            <a:spLocks noGrp="1"/>
          </p:cNvSpPr>
          <p:nvPr>
            <p:ph type="title"/>
          </p:nvPr>
        </p:nvSpPr>
        <p:spPr/>
        <p:txBody>
          <a:bodyPr/>
          <a:lstStyle/>
          <a:p>
            <a:r>
              <a:rPr lang="en-US" dirty="0"/>
              <a:t>Sampling</a:t>
            </a:r>
          </a:p>
        </p:txBody>
      </p:sp>
      <p:sp>
        <p:nvSpPr>
          <p:cNvPr id="3" name="Content Placeholder 2">
            <a:extLst>
              <a:ext uri="{FF2B5EF4-FFF2-40B4-BE49-F238E27FC236}">
                <a16:creationId xmlns:a16="http://schemas.microsoft.com/office/drawing/2014/main" id="{E6AD2D2E-650C-134D-193B-96CED7464B37}"/>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most of the other 8 oranges in the bag will be delicious </a:t>
            </a:r>
          </a:p>
          <a:p>
            <a:pPr marL="457200" lvl="1" indent="0">
              <a:buNone/>
            </a:pPr>
            <a:endParaRPr lang="en-US" sz="2800" dirty="0"/>
          </a:p>
        </p:txBody>
      </p:sp>
      <p:pic>
        <p:nvPicPr>
          <p:cNvPr id="4" name="Picture 3" descr="A close up of an orange&#10;&#10;Description automatically generated">
            <a:extLst>
              <a:ext uri="{FF2B5EF4-FFF2-40B4-BE49-F238E27FC236}">
                <a16:creationId xmlns:a16="http://schemas.microsoft.com/office/drawing/2014/main" id="{FA1B0069-D0FC-79C9-F59E-0AEE09F44EEB}"/>
              </a:ext>
            </a:extLst>
          </p:cNvPr>
          <p:cNvPicPr>
            <a:picLocks noChangeAspect="1"/>
          </p:cNvPicPr>
          <p:nvPr/>
        </p:nvPicPr>
        <p:blipFill>
          <a:blip r:embed="rId2">
            <a:alphaModFix amt="20000"/>
          </a:blip>
          <a:stretch>
            <a:fillRect/>
          </a:stretch>
        </p:blipFill>
        <p:spPr>
          <a:xfrm>
            <a:off x="2942591" y="86325"/>
            <a:ext cx="9249409" cy="6685349"/>
          </a:xfrm>
          <a:prstGeom prst="rect">
            <a:avLst/>
          </a:prstGeom>
        </p:spPr>
      </p:pic>
    </p:spTree>
    <p:extLst>
      <p:ext uri="{BB962C8B-B14F-4D97-AF65-F5344CB8AC3E}">
        <p14:creationId xmlns:p14="http://schemas.microsoft.com/office/powerpoint/2010/main" val="30064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7F67-9089-F8DE-9484-54BDBAFD3C18}"/>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C725A4D8-3438-0F90-C3E2-CF4B5B7BE84E}"/>
              </a:ext>
            </a:extLst>
          </p:cNvPr>
          <p:cNvSpPr>
            <a:spLocks noGrp="1"/>
          </p:cNvSpPr>
          <p:nvPr>
            <p:ph idx="1"/>
          </p:nvPr>
        </p:nvSpPr>
        <p:spPr/>
        <p:txBody>
          <a:bodyPr/>
          <a:lstStyle/>
          <a:p>
            <a:r>
              <a:rPr lang="en-US"/>
              <a:t>Intelligence Analysis on the Ground</a:t>
            </a:r>
          </a:p>
          <a:p>
            <a:endParaRPr lang="en-US"/>
          </a:p>
          <a:p>
            <a:r>
              <a:rPr lang="en-US"/>
              <a:t>Conceptual Foundations</a:t>
            </a:r>
          </a:p>
          <a:p>
            <a:endParaRPr lang="en-US"/>
          </a:p>
          <a:p>
            <a:r>
              <a:rPr lang="en-US"/>
              <a:t>Analytical Toolkit</a:t>
            </a:r>
          </a:p>
        </p:txBody>
      </p:sp>
    </p:spTree>
    <p:extLst>
      <p:ext uri="{BB962C8B-B14F-4D97-AF65-F5344CB8AC3E}">
        <p14:creationId xmlns:p14="http://schemas.microsoft.com/office/powerpoint/2010/main" val="399650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82AAF-9D8D-F9FA-9BD0-89128ACD7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B100F-1C19-6310-EDA0-CE3DCB8B56D2}"/>
              </a:ext>
            </a:extLst>
          </p:cNvPr>
          <p:cNvSpPr>
            <a:spLocks noGrp="1"/>
          </p:cNvSpPr>
          <p:nvPr>
            <p:ph type="title"/>
          </p:nvPr>
        </p:nvSpPr>
        <p:spPr/>
        <p:txBody>
          <a:bodyPr/>
          <a:lstStyle/>
          <a:p>
            <a:r>
              <a:rPr lang="en-US" dirty="0"/>
              <a:t>Sampling</a:t>
            </a:r>
          </a:p>
        </p:txBody>
      </p:sp>
      <p:sp>
        <p:nvSpPr>
          <p:cNvPr id="3" name="Content Placeholder 2">
            <a:extLst>
              <a:ext uri="{FF2B5EF4-FFF2-40B4-BE49-F238E27FC236}">
                <a16:creationId xmlns:a16="http://schemas.microsoft.com/office/drawing/2014/main" id="{7DD4D4ED-E250-7455-3BED-FB028B7941FE}"/>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most of the other 8 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most of the remaining 19 oranges will be delicious</a:t>
            </a:r>
          </a:p>
        </p:txBody>
      </p:sp>
      <p:pic>
        <p:nvPicPr>
          <p:cNvPr id="5" name="Picture 4" descr="A close up of an orange&#10;&#10;Description automatically generated">
            <a:extLst>
              <a:ext uri="{FF2B5EF4-FFF2-40B4-BE49-F238E27FC236}">
                <a16:creationId xmlns:a16="http://schemas.microsoft.com/office/drawing/2014/main" id="{E2EA569D-DE23-B481-A68F-B2FA063585B6}"/>
              </a:ext>
            </a:extLst>
          </p:cNvPr>
          <p:cNvPicPr>
            <a:picLocks noChangeAspect="1"/>
          </p:cNvPicPr>
          <p:nvPr/>
        </p:nvPicPr>
        <p:blipFill>
          <a:blip r:embed="rId2">
            <a:alphaModFix amt="20000"/>
          </a:blip>
          <a:stretch>
            <a:fillRect/>
          </a:stretch>
        </p:blipFill>
        <p:spPr>
          <a:xfrm>
            <a:off x="2942591" y="86325"/>
            <a:ext cx="9249409" cy="6685349"/>
          </a:xfrm>
          <a:prstGeom prst="rect">
            <a:avLst/>
          </a:prstGeom>
        </p:spPr>
      </p:pic>
    </p:spTree>
    <p:extLst>
      <p:ext uri="{BB962C8B-B14F-4D97-AF65-F5344CB8AC3E}">
        <p14:creationId xmlns:p14="http://schemas.microsoft.com/office/powerpoint/2010/main" val="35532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A950-FE09-B33C-354A-5C1E92001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491B8-4884-6FB2-81D6-29493C160221}"/>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F829E2FE-79F7-1948-4F18-8466839820B5}"/>
              </a:ext>
            </a:extLst>
          </p:cNvPr>
          <p:cNvSpPr>
            <a:spLocks noGrp="1"/>
          </p:cNvSpPr>
          <p:nvPr>
            <p:ph idx="1"/>
          </p:nvPr>
        </p:nvSpPr>
        <p:spPr/>
        <p:txBody>
          <a:bodyPr/>
          <a:lstStyle/>
          <a:p>
            <a:r>
              <a:rPr lang="en-US" dirty="0"/>
              <a:t>We can be more precise…</a:t>
            </a:r>
          </a:p>
          <a:p>
            <a:endParaRPr lang="en-US" dirty="0"/>
          </a:p>
          <a:p>
            <a:r>
              <a:rPr lang="en-US" dirty="0"/>
              <a:t>What does “most” mean in “most of the oranges in the bag will be delicious”</a:t>
            </a:r>
          </a:p>
          <a:p>
            <a:endParaRPr lang="en-US" dirty="0"/>
          </a:p>
          <a:p>
            <a:pPr marL="457200" lvl="1" indent="0" algn="ctr">
              <a:buNone/>
            </a:pPr>
            <a:r>
              <a:rPr lang="en-US" sz="2800" dirty="0"/>
              <a:t>&gt;90% ?</a:t>
            </a:r>
          </a:p>
          <a:p>
            <a:pPr marL="457200" lvl="1" indent="0" algn="ctr">
              <a:buNone/>
            </a:pPr>
            <a:r>
              <a:rPr lang="en-US" sz="2800" dirty="0"/>
              <a:t>&gt;80% ?</a:t>
            </a:r>
          </a:p>
          <a:p>
            <a:pPr marL="457200" lvl="1" indent="0" algn="ctr">
              <a:buNone/>
            </a:pPr>
            <a:r>
              <a:rPr lang="en-US" sz="2800" dirty="0"/>
              <a:t>&gt;50% ?</a:t>
            </a:r>
          </a:p>
        </p:txBody>
      </p:sp>
      <p:pic>
        <p:nvPicPr>
          <p:cNvPr id="5" name="Picture 4" descr="A close up of an orange&#10;&#10;Description automatically generated">
            <a:extLst>
              <a:ext uri="{FF2B5EF4-FFF2-40B4-BE49-F238E27FC236}">
                <a16:creationId xmlns:a16="http://schemas.microsoft.com/office/drawing/2014/main" id="{183FF3FD-EB1C-D681-87AD-31E232622ACD}"/>
              </a:ext>
            </a:extLst>
          </p:cNvPr>
          <p:cNvPicPr>
            <a:picLocks noChangeAspect="1"/>
          </p:cNvPicPr>
          <p:nvPr/>
        </p:nvPicPr>
        <p:blipFill>
          <a:blip r:embed="rId2">
            <a:alphaModFix amt="20000"/>
          </a:blip>
          <a:stretch>
            <a:fillRect/>
          </a:stretch>
        </p:blipFill>
        <p:spPr>
          <a:xfrm>
            <a:off x="2942591" y="86325"/>
            <a:ext cx="9249409" cy="6685349"/>
          </a:xfrm>
          <a:prstGeom prst="rect">
            <a:avLst/>
          </a:prstGeom>
        </p:spPr>
      </p:pic>
    </p:spTree>
    <p:extLst>
      <p:ext uri="{BB962C8B-B14F-4D97-AF65-F5344CB8AC3E}">
        <p14:creationId xmlns:p14="http://schemas.microsoft.com/office/powerpoint/2010/main" val="47075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BDAC2-1BE0-0AAC-FE07-E4E273F79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78C105-7BE5-67BA-3857-B6E7822D3705}"/>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EA12848E-8EC0-CC11-8FA4-73AE52C1B34B}"/>
              </a:ext>
            </a:extLst>
          </p:cNvPr>
          <p:cNvSpPr>
            <a:spLocks noGrp="1"/>
          </p:cNvSpPr>
          <p:nvPr>
            <p:ph idx="1"/>
          </p:nvPr>
        </p:nvSpPr>
        <p:spPr/>
        <p:txBody>
          <a:bodyPr/>
          <a:lstStyle/>
          <a:p>
            <a:r>
              <a:rPr lang="en-US" dirty="0"/>
              <a:t>Note, this might changes based on context</a:t>
            </a:r>
          </a:p>
          <a:p>
            <a:endParaRPr lang="en-US" dirty="0"/>
          </a:p>
          <a:p>
            <a:r>
              <a:rPr lang="en-US" dirty="0"/>
              <a:t>What does “most” mean in “most people in the U.S. will be infected by SARS-CoV-2”</a:t>
            </a:r>
          </a:p>
          <a:p>
            <a:endParaRPr lang="en-US" dirty="0"/>
          </a:p>
          <a:p>
            <a:pPr marL="457200" lvl="1" indent="0" algn="ctr">
              <a:buNone/>
            </a:pPr>
            <a:r>
              <a:rPr lang="en-US" sz="2800" dirty="0"/>
              <a:t>&gt;90% ?</a:t>
            </a:r>
          </a:p>
          <a:p>
            <a:pPr marL="457200" lvl="1" indent="0" algn="ctr">
              <a:buNone/>
            </a:pPr>
            <a:r>
              <a:rPr lang="en-US" sz="2800" dirty="0"/>
              <a:t>&gt;80% ?</a:t>
            </a:r>
          </a:p>
          <a:p>
            <a:pPr marL="457200" lvl="1" indent="0" algn="ctr">
              <a:buNone/>
            </a:pPr>
            <a:r>
              <a:rPr lang="en-US" sz="2800" dirty="0"/>
              <a:t>&gt;50% ?</a:t>
            </a:r>
          </a:p>
        </p:txBody>
      </p:sp>
      <p:pic>
        <p:nvPicPr>
          <p:cNvPr id="5" name="Picture 4" descr="A diagram of a virus&#10;&#10;Description automatically generated">
            <a:extLst>
              <a:ext uri="{FF2B5EF4-FFF2-40B4-BE49-F238E27FC236}">
                <a16:creationId xmlns:a16="http://schemas.microsoft.com/office/drawing/2014/main" id="{2F6CCFA8-C12D-CEEF-34EE-112D13D1E768}"/>
              </a:ext>
            </a:extLst>
          </p:cNvPr>
          <p:cNvPicPr>
            <a:picLocks noChangeAspect="1"/>
          </p:cNvPicPr>
          <p:nvPr/>
        </p:nvPicPr>
        <p:blipFill>
          <a:blip r:embed="rId2">
            <a:alphaModFix amt="20000"/>
          </a:blip>
          <a:stretch>
            <a:fillRect/>
          </a:stretch>
        </p:blipFill>
        <p:spPr>
          <a:xfrm>
            <a:off x="2589196" y="96520"/>
            <a:ext cx="9602804" cy="6664960"/>
          </a:xfrm>
          <a:prstGeom prst="rect">
            <a:avLst/>
          </a:prstGeom>
        </p:spPr>
      </p:pic>
    </p:spTree>
    <p:extLst>
      <p:ext uri="{BB962C8B-B14F-4D97-AF65-F5344CB8AC3E}">
        <p14:creationId xmlns:p14="http://schemas.microsoft.com/office/powerpoint/2010/main" val="403101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24425-FB7B-4A0D-B61E-2A420C4F0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511E7-4D64-1141-E295-1FB9251BD6CB}"/>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278595EB-1908-F7AC-4E52-977321C1FEFD}"/>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dirty="0">
                <a:solidFill>
                  <a:srgbClr val="FF0000"/>
                </a:solidFill>
              </a:rPr>
              <a:t>most of the other 8 </a:t>
            </a:r>
            <a:r>
              <a:rPr lang="en-US" sz="2800" dirty="0"/>
              <a:t>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dirty="0">
                <a:solidFill>
                  <a:srgbClr val="FF0000"/>
                </a:solidFill>
              </a:rPr>
              <a:t>most of the remaining 19 </a:t>
            </a:r>
            <a:r>
              <a:rPr lang="en-US" sz="2800" dirty="0"/>
              <a:t>oranges will be delicious</a:t>
            </a:r>
          </a:p>
        </p:txBody>
      </p:sp>
    </p:spTree>
    <p:extLst>
      <p:ext uri="{BB962C8B-B14F-4D97-AF65-F5344CB8AC3E}">
        <p14:creationId xmlns:p14="http://schemas.microsoft.com/office/powerpoint/2010/main" val="2607168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BFEA-6CB3-F147-FCBF-CF81F8667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C1D24-5C5C-D419-D8FB-D1C7DB683391}"/>
              </a:ext>
            </a:extLst>
          </p:cNvPr>
          <p:cNvSpPr>
            <a:spLocks noGrp="1"/>
          </p:cNvSpPr>
          <p:nvPr>
            <p:ph type="title"/>
          </p:nvPr>
        </p:nvSpPr>
        <p:spPr/>
        <p:txBody>
          <a:bodyPr/>
          <a:lstStyle/>
          <a:p>
            <a:r>
              <a:rPr lang="en-US" dirty="0"/>
              <a:t>Proportions </a:t>
            </a:r>
          </a:p>
        </p:txBody>
      </p:sp>
      <p:sp>
        <p:nvSpPr>
          <p:cNvPr id="3" name="Content Placeholder 2">
            <a:extLst>
              <a:ext uri="{FF2B5EF4-FFF2-40B4-BE49-F238E27FC236}">
                <a16:creationId xmlns:a16="http://schemas.microsoft.com/office/drawing/2014/main" id="{561DA8A0-A5C7-CFC3-C543-9BBC468F42F4}"/>
              </a:ext>
            </a:extLst>
          </p:cNvPr>
          <p:cNvSpPr>
            <a:spLocks noGrp="1"/>
          </p:cNvSpPr>
          <p:nvPr>
            <p:ph idx="1"/>
          </p:nvPr>
        </p:nvSpPr>
        <p:spPr/>
        <p:txBody>
          <a:bodyPr/>
          <a:lstStyle/>
          <a:p>
            <a:pPr marL="457200" lvl="1" indent="0">
              <a:buNone/>
            </a:pPr>
            <a:endParaRPr lang="en-US" sz="2800" dirty="0"/>
          </a:p>
          <a:p>
            <a:pPr marL="457200" lvl="1" indent="0">
              <a:buNone/>
            </a:pPr>
            <a:r>
              <a:rPr lang="en-US" sz="2800" dirty="0"/>
              <a:t>(1) There are 20 oranges in this bag</a:t>
            </a:r>
          </a:p>
          <a:p>
            <a:pPr marL="457200" lvl="1" indent="0">
              <a:buNone/>
            </a:pPr>
            <a:r>
              <a:rPr lang="en-US" sz="2800" dirty="0"/>
              <a:t>(2) 12 oranges have been inspected and are delicious</a:t>
            </a:r>
          </a:p>
          <a:p>
            <a:pPr marL="457200" lvl="1" indent="0">
              <a:buNone/>
            </a:pPr>
            <a:r>
              <a:rPr lang="en-US" sz="2800" dirty="0"/>
              <a:t>(3) Hence, </a:t>
            </a:r>
            <a:r>
              <a:rPr lang="en-US" sz="2800" dirty="0">
                <a:solidFill>
                  <a:srgbClr val="FF0000"/>
                </a:solidFill>
              </a:rPr>
              <a:t>&gt; 6</a:t>
            </a:r>
            <a:r>
              <a:rPr lang="en-US" sz="2800" dirty="0"/>
              <a:t> oranges in the bag will be delicious </a:t>
            </a:r>
          </a:p>
          <a:p>
            <a:pPr marL="457200" lvl="1" indent="0">
              <a:buNone/>
            </a:pPr>
            <a:endParaRPr lang="en-US" sz="2800" dirty="0"/>
          </a:p>
          <a:p>
            <a:pPr marL="971550" lvl="1" indent="-514350">
              <a:buAutoNum type="arabicParenBoth"/>
            </a:pPr>
            <a:r>
              <a:rPr lang="en-US" sz="2800" dirty="0"/>
              <a:t>There are 20 oranges in this bag</a:t>
            </a:r>
          </a:p>
          <a:p>
            <a:pPr marL="971550" lvl="1" indent="-514350">
              <a:buAutoNum type="arabicParenBoth"/>
            </a:pPr>
            <a:r>
              <a:rPr lang="en-US" sz="2800" dirty="0"/>
              <a:t>This randomly chosen orange is delicious</a:t>
            </a:r>
          </a:p>
          <a:p>
            <a:pPr marL="971550" lvl="1" indent="-514350">
              <a:buAutoNum type="arabicParenBoth"/>
            </a:pPr>
            <a:r>
              <a:rPr lang="en-US" sz="2800" dirty="0"/>
              <a:t>Hence, </a:t>
            </a:r>
            <a:r>
              <a:rPr lang="en-US" sz="2800" dirty="0">
                <a:solidFill>
                  <a:srgbClr val="FF0000"/>
                </a:solidFill>
              </a:rPr>
              <a:t>&gt; 16 </a:t>
            </a:r>
            <a:r>
              <a:rPr lang="en-US" sz="2800" dirty="0"/>
              <a:t>oranges will be delicious</a:t>
            </a:r>
          </a:p>
        </p:txBody>
      </p:sp>
    </p:spTree>
    <p:extLst>
      <p:ext uri="{BB962C8B-B14F-4D97-AF65-F5344CB8AC3E}">
        <p14:creationId xmlns:p14="http://schemas.microsoft.com/office/powerpoint/2010/main" val="278114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4220D-8F24-3D15-CCBC-629C8667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66541-7EB8-3235-CCA6-EE0A1126A405}"/>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02E5AF2B-0A1A-0DEE-2A99-AA240822A1A8}"/>
              </a:ext>
            </a:extLst>
          </p:cNvPr>
          <p:cNvSpPr>
            <a:spLocks noGrp="1"/>
          </p:cNvSpPr>
          <p:nvPr>
            <p:ph idx="1"/>
          </p:nvPr>
        </p:nvSpPr>
        <p:spPr/>
        <p:txBody>
          <a:bodyPr/>
          <a:lstStyle/>
          <a:p>
            <a:r>
              <a:rPr lang="en-US" dirty="0"/>
              <a:t>Researchers often look towards the future, making risky claims – or </a:t>
            </a:r>
            <a:r>
              <a:rPr lang="en-US" i="1" dirty="0"/>
              <a:t>predictions</a:t>
            </a:r>
            <a:r>
              <a:rPr lang="en-US" dirty="0"/>
              <a:t> - about what might happen</a:t>
            </a:r>
          </a:p>
          <a:p>
            <a:endParaRPr lang="en-US" dirty="0"/>
          </a:p>
          <a:p>
            <a:r>
              <a:rPr lang="en-US" dirty="0"/>
              <a:t>For example, researchers predict that at our current rate of carbon emissions we might not be making predictions in the future…</a:t>
            </a:r>
          </a:p>
          <a:p>
            <a:endParaRPr lang="en-US" dirty="0"/>
          </a:p>
          <a:p>
            <a:r>
              <a:rPr lang="en-US" dirty="0"/>
              <a:t>Analysts may predict that at our current rate of artificial intelligence research, the U.S. will soon fall behind other nations</a:t>
            </a:r>
          </a:p>
          <a:p>
            <a:endParaRPr lang="en-US" dirty="0"/>
          </a:p>
          <a:p>
            <a:endParaRPr lang="en-US" dirty="0"/>
          </a:p>
        </p:txBody>
      </p:sp>
    </p:spTree>
    <p:extLst>
      <p:ext uri="{BB962C8B-B14F-4D97-AF65-F5344CB8AC3E}">
        <p14:creationId xmlns:p14="http://schemas.microsoft.com/office/powerpoint/2010/main" val="18515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093CF-D6A5-B797-7363-8F4DB92E7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DC2A0-5404-42F2-4E97-824E90409431}"/>
              </a:ext>
            </a:extLst>
          </p:cNvPr>
          <p:cNvSpPr>
            <a:spLocks noGrp="1"/>
          </p:cNvSpPr>
          <p:nvPr>
            <p:ph type="title"/>
          </p:nvPr>
        </p:nvSpPr>
        <p:spPr/>
        <p:txBody>
          <a:bodyPr/>
          <a:lstStyle/>
          <a:p>
            <a:r>
              <a:rPr lang="en-US" dirty="0"/>
              <a:t>Retrodiction</a:t>
            </a:r>
          </a:p>
        </p:txBody>
      </p:sp>
      <p:sp>
        <p:nvSpPr>
          <p:cNvPr id="3" name="Content Placeholder 2">
            <a:extLst>
              <a:ext uri="{FF2B5EF4-FFF2-40B4-BE49-F238E27FC236}">
                <a16:creationId xmlns:a16="http://schemas.microsoft.com/office/drawing/2014/main" id="{60912D3D-04D9-7B5C-C0BA-8F1F0285FFB2}"/>
              </a:ext>
            </a:extLst>
          </p:cNvPr>
          <p:cNvSpPr>
            <a:spLocks noGrp="1"/>
          </p:cNvSpPr>
          <p:nvPr>
            <p:ph idx="1"/>
          </p:nvPr>
        </p:nvSpPr>
        <p:spPr>
          <a:xfrm>
            <a:off x="838200" y="1825624"/>
            <a:ext cx="10515600" cy="4961255"/>
          </a:xfrm>
        </p:spPr>
        <p:txBody>
          <a:bodyPr/>
          <a:lstStyle/>
          <a:p>
            <a:r>
              <a:rPr lang="en-US" dirty="0"/>
              <a:t>Not all risky arguments concern samples and inferences to populations</a:t>
            </a:r>
          </a:p>
          <a:p>
            <a:endParaRPr lang="en-US" dirty="0"/>
          </a:p>
          <a:p>
            <a:r>
              <a:rPr lang="en-US" dirty="0"/>
              <a:t>Analysts often make </a:t>
            </a:r>
            <a:r>
              <a:rPr lang="en-US" i="1" dirty="0"/>
              <a:t>retrodictions</a:t>
            </a:r>
            <a:r>
              <a:rPr lang="en-US" dirty="0"/>
              <a:t> or hypotheses about what’s happed in the past</a:t>
            </a:r>
          </a:p>
          <a:p>
            <a:endParaRPr lang="en-US" dirty="0"/>
          </a:p>
          <a:p>
            <a:r>
              <a:rPr lang="en-US" dirty="0"/>
              <a:t>For example, physicists believe our universe began with a “Big Bang”</a:t>
            </a:r>
          </a:p>
          <a:p>
            <a:endParaRPr lang="en-US" dirty="0"/>
          </a:p>
          <a:p>
            <a:r>
              <a:rPr lang="en-US" dirty="0"/>
              <a:t>Analysts may, as another example, believe 9/11 was precipitated by the first war in Iraq</a:t>
            </a:r>
          </a:p>
          <a:p>
            <a:endParaRPr lang="en-US" dirty="0"/>
          </a:p>
          <a:p>
            <a:endParaRPr lang="en-US" dirty="0"/>
          </a:p>
        </p:txBody>
      </p:sp>
    </p:spTree>
    <p:extLst>
      <p:ext uri="{BB962C8B-B14F-4D97-AF65-F5344CB8AC3E}">
        <p14:creationId xmlns:p14="http://schemas.microsoft.com/office/powerpoint/2010/main" val="3855008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E869-D884-71CE-2430-D2DF0A398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29185-494F-0485-3A89-AECE2B75DE42}"/>
              </a:ext>
            </a:extLst>
          </p:cNvPr>
          <p:cNvSpPr>
            <a:spLocks noGrp="1"/>
          </p:cNvSpPr>
          <p:nvPr>
            <p:ph type="title"/>
          </p:nvPr>
        </p:nvSpPr>
        <p:spPr/>
        <p:txBody>
          <a:bodyPr/>
          <a:lstStyle/>
          <a:p>
            <a:r>
              <a:rPr lang="en-US" dirty="0"/>
              <a:t>Explanations</a:t>
            </a:r>
          </a:p>
        </p:txBody>
      </p:sp>
      <p:sp>
        <p:nvSpPr>
          <p:cNvPr id="3" name="Content Placeholder 2">
            <a:extLst>
              <a:ext uri="{FF2B5EF4-FFF2-40B4-BE49-F238E27FC236}">
                <a16:creationId xmlns:a16="http://schemas.microsoft.com/office/drawing/2014/main" id="{2F51C92D-7AA3-E215-5093-B9824BBA6120}"/>
              </a:ext>
            </a:extLst>
          </p:cNvPr>
          <p:cNvSpPr>
            <a:spLocks noGrp="1"/>
          </p:cNvSpPr>
          <p:nvPr>
            <p:ph idx="1"/>
          </p:nvPr>
        </p:nvSpPr>
        <p:spPr/>
        <p:txBody>
          <a:bodyPr/>
          <a:lstStyle/>
          <a:p>
            <a:r>
              <a:rPr lang="en-US" dirty="0"/>
              <a:t>Researchers also produce </a:t>
            </a:r>
            <a:r>
              <a:rPr lang="en-US" i="1" dirty="0"/>
              <a:t>explanations</a:t>
            </a:r>
            <a:r>
              <a:rPr lang="en-US" dirty="0"/>
              <a:t>, or plausible links between retrodictions and predictions, supported by data</a:t>
            </a:r>
          </a:p>
          <a:p>
            <a:endParaRPr lang="en-US" dirty="0"/>
          </a:p>
          <a:p>
            <a:r>
              <a:rPr lang="en-US" dirty="0"/>
              <a:t>Einstein reviewed data concerning light, fundamental particles, and gravity, alongside predictions being made by physicists of his time</a:t>
            </a:r>
          </a:p>
          <a:p>
            <a:endParaRPr lang="en-US" dirty="0"/>
          </a:p>
          <a:p>
            <a:r>
              <a:rPr lang="en-US" dirty="0"/>
              <a:t>Before providing a unifying explanation for the data, leading to a different set of predictions that avoided problems</a:t>
            </a:r>
          </a:p>
          <a:p>
            <a:endParaRPr lang="en-US" dirty="0"/>
          </a:p>
          <a:p>
            <a:endParaRPr lang="en-US" dirty="0"/>
          </a:p>
        </p:txBody>
      </p:sp>
    </p:spTree>
    <p:extLst>
      <p:ext uri="{BB962C8B-B14F-4D97-AF65-F5344CB8AC3E}">
        <p14:creationId xmlns:p14="http://schemas.microsoft.com/office/powerpoint/2010/main" val="3453089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756C-E795-7A6D-85C5-AAF315CCE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28CD1-55B2-5AF4-C190-CD1B9D45DF09}"/>
              </a:ext>
            </a:extLst>
          </p:cNvPr>
          <p:cNvSpPr>
            <a:spLocks noGrp="1"/>
          </p:cNvSpPr>
          <p:nvPr>
            <p:ph type="title"/>
          </p:nvPr>
        </p:nvSpPr>
        <p:spPr/>
        <p:txBody>
          <a:bodyPr/>
          <a:lstStyle/>
          <a:p>
            <a:r>
              <a:rPr lang="en-US" dirty="0"/>
              <a:t>Altogether </a:t>
            </a:r>
          </a:p>
        </p:txBody>
      </p:sp>
      <p:sp>
        <p:nvSpPr>
          <p:cNvPr id="3" name="Content Placeholder 2">
            <a:extLst>
              <a:ext uri="{FF2B5EF4-FFF2-40B4-BE49-F238E27FC236}">
                <a16:creationId xmlns:a16="http://schemas.microsoft.com/office/drawing/2014/main" id="{1192ADC6-6356-16B7-ABCE-DF057F5D3BCD}"/>
              </a:ext>
            </a:extLst>
          </p:cNvPr>
          <p:cNvSpPr>
            <a:spLocks noGrp="1"/>
          </p:cNvSpPr>
          <p:nvPr>
            <p:ph idx="1"/>
          </p:nvPr>
        </p:nvSpPr>
        <p:spPr/>
        <p:txBody>
          <a:bodyPr/>
          <a:lstStyle/>
          <a:p>
            <a:pPr marL="0" indent="0">
              <a:buNone/>
            </a:pPr>
            <a:endParaRPr lang="en-US" dirty="0"/>
          </a:p>
          <a:p>
            <a:endParaRPr lang="en-US" dirty="0"/>
          </a:p>
        </p:txBody>
      </p:sp>
      <p:grpSp>
        <p:nvGrpSpPr>
          <p:cNvPr id="18" name="Group 17">
            <a:extLst>
              <a:ext uri="{FF2B5EF4-FFF2-40B4-BE49-F238E27FC236}">
                <a16:creationId xmlns:a16="http://schemas.microsoft.com/office/drawing/2014/main" id="{E617DA38-3365-A41F-FAE1-316C54244F75}"/>
              </a:ext>
            </a:extLst>
          </p:cNvPr>
          <p:cNvGrpSpPr/>
          <p:nvPr/>
        </p:nvGrpSpPr>
        <p:grpSpPr>
          <a:xfrm>
            <a:off x="1138991" y="1961942"/>
            <a:ext cx="9914018" cy="4078704"/>
            <a:chOff x="416720" y="2226882"/>
            <a:chExt cx="9914018" cy="4078704"/>
          </a:xfrm>
        </p:grpSpPr>
        <p:grpSp>
          <p:nvGrpSpPr>
            <p:cNvPr id="15" name="Group 14">
              <a:extLst>
                <a:ext uri="{FF2B5EF4-FFF2-40B4-BE49-F238E27FC236}">
                  <a16:creationId xmlns:a16="http://schemas.microsoft.com/office/drawing/2014/main" id="{E2F85C36-D147-E00E-A32C-62DCBB99F0A3}"/>
                </a:ext>
              </a:extLst>
            </p:cNvPr>
            <p:cNvGrpSpPr/>
            <p:nvPr/>
          </p:nvGrpSpPr>
          <p:grpSpPr>
            <a:xfrm>
              <a:off x="416720" y="2226882"/>
              <a:ext cx="3304673" cy="1359568"/>
              <a:chOff x="721895" y="2085473"/>
              <a:chExt cx="3272589" cy="1208589"/>
            </a:xfrm>
          </p:grpSpPr>
          <p:sp>
            <p:nvSpPr>
              <p:cNvPr id="4" name="Oval 3">
                <a:extLst>
                  <a:ext uri="{FF2B5EF4-FFF2-40B4-BE49-F238E27FC236}">
                    <a16:creationId xmlns:a16="http://schemas.microsoft.com/office/drawing/2014/main" id="{E4A04E94-8857-A11A-BEA1-2110B4DB6CC2}"/>
                  </a:ext>
                </a:extLst>
              </p:cNvPr>
              <p:cNvSpPr/>
              <p:nvPr/>
            </p:nvSpPr>
            <p:spPr>
              <a:xfrm>
                <a:off x="721895" y="2085473"/>
                <a:ext cx="3272589" cy="12085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0" name="TextBox 9">
                <a:extLst>
                  <a:ext uri="{FF2B5EF4-FFF2-40B4-BE49-F238E27FC236}">
                    <a16:creationId xmlns:a16="http://schemas.microsoft.com/office/drawing/2014/main" id="{1BAE53B1-A0A6-32FF-1BCA-5D9A3E63E5C8}"/>
                  </a:ext>
                </a:extLst>
              </p:cNvPr>
              <p:cNvSpPr txBox="1"/>
              <p:nvPr/>
            </p:nvSpPr>
            <p:spPr>
              <a:xfrm>
                <a:off x="1223211" y="2397380"/>
                <a:ext cx="2370874" cy="5198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Retrodiction</a:t>
                </a:r>
              </a:p>
            </p:txBody>
          </p:sp>
        </p:grpSp>
        <p:grpSp>
          <p:nvGrpSpPr>
            <p:cNvPr id="16" name="Group 15">
              <a:extLst>
                <a:ext uri="{FF2B5EF4-FFF2-40B4-BE49-F238E27FC236}">
                  <a16:creationId xmlns:a16="http://schemas.microsoft.com/office/drawing/2014/main" id="{2040D265-95BA-6A4B-B09B-E37A74F47B71}"/>
                </a:ext>
              </a:extLst>
            </p:cNvPr>
            <p:cNvGrpSpPr/>
            <p:nvPr/>
          </p:nvGrpSpPr>
          <p:grpSpPr>
            <a:xfrm>
              <a:off x="3721393" y="3586450"/>
              <a:ext cx="3304673" cy="1359568"/>
              <a:chOff x="4804610" y="1934495"/>
              <a:chExt cx="3272589" cy="1359568"/>
            </a:xfrm>
          </p:grpSpPr>
          <p:sp>
            <p:nvSpPr>
              <p:cNvPr id="6" name="Oval 5">
                <a:extLst>
                  <a:ext uri="{FF2B5EF4-FFF2-40B4-BE49-F238E27FC236}">
                    <a16:creationId xmlns:a16="http://schemas.microsoft.com/office/drawing/2014/main" id="{F3B95457-A167-3D65-3FD9-CD032B60AA89}"/>
                  </a:ext>
                </a:extLst>
              </p:cNvPr>
              <p:cNvSpPr/>
              <p:nvPr/>
            </p:nvSpPr>
            <p:spPr>
              <a:xfrm>
                <a:off x="4804610" y="1934495"/>
                <a:ext cx="3272589" cy="13595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2" name="TextBox 11">
                <a:extLst>
                  <a:ext uri="{FF2B5EF4-FFF2-40B4-BE49-F238E27FC236}">
                    <a16:creationId xmlns:a16="http://schemas.microsoft.com/office/drawing/2014/main" id="{FB5CE16B-EFA7-FB9E-4162-F349CB194425}"/>
                  </a:ext>
                </a:extLst>
              </p:cNvPr>
              <p:cNvSpPr txBox="1"/>
              <p:nvPr/>
            </p:nvSpPr>
            <p:spPr>
              <a:xfrm>
                <a:off x="5288597" y="2321891"/>
                <a:ext cx="23046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Explanation</a:t>
                </a:r>
              </a:p>
            </p:txBody>
          </p:sp>
        </p:grpSp>
        <p:grpSp>
          <p:nvGrpSpPr>
            <p:cNvPr id="17" name="Group 16">
              <a:extLst>
                <a:ext uri="{FF2B5EF4-FFF2-40B4-BE49-F238E27FC236}">
                  <a16:creationId xmlns:a16="http://schemas.microsoft.com/office/drawing/2014/main" id="{74C3B715-8A45-A7FD-DA6E-F5A9019C6993}"/>
                </a:ext>
              </a:extLst>
            </p:cNvPr>
            <p:cNvGrpSpPr/>
            <p:nvPr/>
          </p:nvGrpSpPr>
          <p:grpSpPr>
            <a:xfrm>
              <a:off x="7026066" y="4946018"/>
              <a:ext cx="3304672" cy="1359568"/>
              <a:chOff x="8453835" y="1968499"/>
              <a:chExt cx="2899966" cy="1325563"/>
            </a:xfrm>
          </p:grpSpPr>
          <p:sp>
            <p:nvSpPr>
              <p:cNvPr id="8" name="Oval 7">
                <a:extLst>
                  <a:ext uri="{FF2B5EF4-FFF2-40B4-BE49-F238E27FC236}">
                    <a16:creationId xmlns:a16="http://schemas.microsoft.com/office/drawing/2014/main" id="{F386652A-12B5-9502-FAE6-36E7BF9BDB84}"/>
                  </a:ext>
                </a:extLst>
              </p:cNvPr>
              <p:cNvSpPr/>
              <p:nvPr/>
            </p:nvSpPr>
            <p:spPr>
              <a:xfrm>
                <a:off x="8453835" y="1968499"/>
                <a:ext cx="2899966"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4" name="TextBox 13">
                <a:extLst>
                  <a:ext uri="{FF2B5EF4-FFF2-40B4-BE49-F238E27FC236}">
                    <a16:creationId xmlns:a16="http://schemas.microsoft.com/office/drawing/2014/main" id="{F1D83980-1225-8B52-5978-0EEC244B3596}"/>
                  </a:ext>
                </a:extLst>
              </p:cNvPr>
              <p:cNvSpPr txBox="1"/>
              <p:nvPr/>
            </p:nvSpPr>
            <p:spPr>
              <a:xfrm>
                <a:off x="9033277" y="2338893"/>
                <a:ext cx="174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Prediction</a:t>
                </a:r>
              </a:p>
            </p:txBody>
          </p:sp>
        </p:grpSp>
      </p:grpSp>
      <p:cxnSp>
        <p:nvCxnSpPr>
          <p:cNvPr id="20" name="Straight Arrow Connector 19">
            <a:extLst>
              <a:ext uri="{FF2B5EF4-FFF2-40B4-BE49-F238E27FC236}">
                <a16:creationId xmlns:a16="http://schemas.microsoft.com/office/drawing/2014/main" id="{A88A8FB2-19FD-C0BD-43A5-BCFEA0F19830}"/>
              </a:ext>
            </a:extLst>
          </p:cNvPr>
          <p:cNvCxnSpPr>
            <a:cxnSpLocks/>
            <a:stCxn id="4" idx="5"/>
          </p:cNvCxnSpPr>
          <p:nvPr/>
        </p:nvCxnSpPr>
        <p:spPr>
          <a:xfrm>
            <a:off x="3959706" y="3122406"/>
            <a:ext cx="972690" cy="4140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B251D4B-A11D-F4D6-E8AA-1EE1CFBE56F4}"/>
              </a:ext>
            </a:extLst>
          </p:cNvPr>
          <p:cNvCxnSpPr>
            <a:cxnSpLocks/>
            <a:stCxn id="6" idx="5"/>
            <a:endCxn id="8" idx="1"/>
          </p:cNvCxnSpPr>
          <p:nvPr/>
        </p:nvCxnSpPr>
        <p:spPr>
          <a:xfrm>
            <a:off x="7264379" y="4481974"/>
            <a:ext cx="967916" cy="3982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68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2D810-A754-0FAB-7EA3-78D24E6EE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5C4B9-942A-6812-F240-55FA9EDDDFA0}"/>
              </a:ext>
            </a:extLst>
          </p:cNvPr>
          <p:cNvSpPr>
            <a:spLocks noGrp="1"/>
          </p:cNvSpPr>
          <p:nvPr>
            <p:ph type="title"/>
          </p:nvPr>
        </p:nvSpPr>
        <p:spPr/>
        <p:txBody>
          <a:bodyPr/>
          <a:lstStyle/>
          <a:p>
            <a:r>
              <a:rPr lang="en-US" dirty="0"/>
              <a:t>Altogether </a:t>
            </a:r>
          </a:p>
        </p:txBody>
      </p:sp>
      <p:sp>
        <p:nvSpPr>
          <p:cNvPr id="3" name="Content Placeholder 2">
            <a:extLst>
              <a:ext uri="{FF2B5EF4-FFF2-40B4-BE49-F238E27FC236}">
                <a16:creationId xmlns:a16="http://schemas.microsoft.com/office/drawing/2014/main" id="{DE52ECEB-204C-3325-27FA-AF1A1CE31F1C}"/>
              </a:ext>
            </a:extLst>
          </p:cNvPr>
          <p:cNvSpPr>
            <a:spLocks noGrp="1"/>
          </p:cNvSpPr>
          <p:nvPr>
            <p:ph idx="1"/>
          </p:nvPr>
        </p:nvSpPr>
        <p:spPr/>
        <p:txBody>
          <a:bodyPr/>
          <a:lstStyle/>
          <a:p>
            <a:pPr marL="0" indent="0">
              <a:buNone/>
            </a:pPr>
            <a:endParaRPr lang="en-US" dirty="0"/>
          </a:p>
          <a:p>
            <a:endParaRPr lang="en-US" dirty="0"/>
          </a:p>
        </p:txBody>
      </p:sp>
      <p:grpSp>
        <p:nvGrpSpPr>
          <p:cNvPr id="18" name="Group 17">
            <a:extLst>
              <a:ext uri="{FF2B5EF4-FFF2-40B4-BE49-F238E27FC236}">
                <a16:creationId xmlns:a16="http://schemas.microsoft.com/office/drawing/2014/main" id="{C87E4409-4566-CDB2-7668-81F948BF07D4}"/>
              </a:ext>
            </a:extLst>
          </p:cNvPr>
          <p:cNvGrpSpPr/>
          <p:nvPr/>
        </p:nvGrpSpPr>
        <p:grpSpPr>
          <a:xfrm>
            <a:off x="1138991" y="1961942"/>
            <a:ext cx="9914018" cy="4078704"/>
            <a:chOff x="416720" y="2226882"/>
            <a:chExt cx="9914018" cy="4078704"/>
          </a:xfrm>
        </p:grpSpPr>
        <p:grpSp>
          <p:nvGrpSpPr>
            <p:cNvPr id="15" name="Group 14">
              <a:extLst>
                <a:ext uri="{FF2B5EF4-FFF2-40B4-BE49-F238E27FC236}">
                  <a16:creationId xmlns:a16="http://schemas.microsoft.com/office/drawing/2014/main" id="{D9D0C283-6F28-E9FD-CBDC-20DBD4484B65}"/>
                </a:ext>
              </a:extLst>
            </p:cNvPr>
            <p:cNvGrpSpPr/>
            <p:nvPr/>
          </p:nvGrpSpPr>
          <p:grpSpPr>
            <a:xfrm>
              <a:off x="416720" y="2226882"/>
              <a:ext cx="3304673" cy="1359568"/>
              <a:chOff x="721895" y="2085473"/>
              <a:chExt cx="3272589" cy="1208589"/>
            </a:xfrm>
          </p:grpSpPr>
          <p:sp>
            <p:nvSpPr>
              <p:cNvPr id="4" name="Oval 3">
                <a:extLst>
                  <a:ext uri="{FF2B5EF4-FFF2-40B4-BE49-F238E27FC236}">
                    <a16:creationId xmlns:a16="http://schemas.microsoft.com/office/drawing/2014/main" id="{F6A64B72-E231-D59A-8C8A-5CECB343646E}"/>
                  </a:ext>
                </a:extLst>
              </p:cNvPr>
              <p:cNvSpPr/>
              <p:nvPr/>
            </p:nvSpPr>
            <p:spPr>
              <a:xfrm>
                <a:off x="721895" y="2085473"/>
                <a:ext cx="3272589" cy="1208589"/>
              </a:xfrm>
              <a:prstGeom prst="ellipse">
                <a:avLst/>
              </a:prstGeom>
              <a:no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0" name="TextBox 9">
                <a:extLst>
                  <a:ext uri="{FF2B5EF4-FFF2-40B4-BE49-F238E27FC236}">
                    <a16:creationId xmlns:a16="http://schemas.microsoft.com/office/drawing/2014/main" id="{9D38C2D6-D3C7-76E9-DF74-F54AD378557D}"/>
                  </a:ext>
                </a:extLst>
              </p:cNvPr>
              <p:cNvSpPr txBox="1"/>
              <p:nvPr/>
            </p:nvSpPr>
            <p:spPr>
              <a:xfrm>
                <a:off x="1223210" y="2397380"/>
                <a:ext cx="2397249" cy="5198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E7E6E6">
                        <a:lumMod val="90000"/>
                      </a:srgbClr>
                    </a:solidFill>
                    <a:effectLst/>
                    <a:uLnTx/>
                    <a:uFillTx/>
                    <a:latin typeface="Garamond"/>
                    <a:ea typeface="+mn-ea"/>
                    <a:cs typeface="+mn-cs"/>
                  </a:rPr>
                  <a:t>Retrodiction</a:t>
                </a:r>
              </a:p>
            </p:txBody>
          </p:sp>
        </p:grpSp>
        <p:grpSp>
          <p:nvGrpSpPr>
            <p:cNvPr id="16" name="Group 15">
              <a:extLst>
                <a:ext uri="{FF2B5EF4-FFF2-40B4-BE49-F238E27FC236}">
                  <a16:creationId xmlns:a16="http://schemas.microsoft.com/office/drawing/2014/main" id="{95635BD8-ADA9-AFD7-429F-8FB0DBB97DF6}"/>
                </a:ext>
              </a:extLst>
            </p:cNvPr>
            <p:cNvGrpSpPr/>
            <p:nvPr/>
          </p:nvGrpSpPr>
          <p:grpSpPr>
            <a:xfrm>
              <a:off x="3721393" y="3586450"/>
              <a:ext cx="3304673" cy="1359568"/>
              <a:chOff x="4804610" y="1934495"/>
              <a:chExt cx="3272589" cy="1359568"/>
            </a:xfrm>
          </p:grpSpPr>
          <p:sp>
            <p:nvSpPr>
              <p:cNvPr id="6" name="Oval 5">
                <a:extLst>
                  <a:ext uri="{FF2B5EF4-FFF2-40B4-BE49-F238E27FC236}">
                    <a16:creationId xmlns:a16="http://schemas.microsoft.com/office/drawing/2014/main" id="{5B432996-2C0A-52E3-DF9B-CE454A628D5C}"/>
                  </a:ext>
                </a:extLst>
              </p:cNvPr>
              <p:cNvSpPr/>
              <p:nvPr/>
            </p:nvSpPr>
            <p:spPr>
              <a:xfrm>
                <a:off x="4804610" y="1934495"/>
                <a:ext cx="3272589" cy="13595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2" name="TextBox 11">
                <a:extLst>
                  <a:ext uri="{FF2B5EF4-FFF2-40B4-BE49-F238E27FC236}">
                    <a16:creationId xmlns:a16="http://schemas.microsoft.com/office/drawing/2014/main" id="{BB9EBE22-543A-5BD2-406F-9987CD4AE39A}"/>
                  </a:ext>
                </a:extLst>
              </p:cNvPr>
              <p:cNvSpPr txBox="1"/>
              <p:nvPr/>
            </p:nvSpPr>
            <p:spPr>
              <a:xfrm>
                <a:off x="5288597" y="2321891"/>
                <a:ext cx="23046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Explanation</a:t>
                </a:r>
              </a:p>
            </p:txBody>
          </p:sp>
        </p:grpSp>
        <p:grpSp>
          <p:nvGrpSpPr>
            <p:cNvPr id="17" name="Group 16">
              <a:extLst>
                <a:ext uri="{FF2B5EF4-FFF2-40B4-BE49-F238E27FC236}">
                  <a16:creationId xmlns:a16="http://schemas.microsoft.com/office/drawing/2014/main" id="{CF431DDE-463D-DCF5-A855-2769CC2E53AA}"/>
                </a:ext>
              </a:extLst>
            </p:cNvPr>
            <p:cNvGrpSpPr/>
            <p:nvPr/>
          </p:nvGrpSpPr>
          <p:grpSpPr>
            <a:xfrm>
              <a:off x="7026066" y="4946018"/>
              <a:ext cx="3304672" cy="1359568"/>
              <a:chOff x="8453835" y="1968499"/>
              <a:chExt cx="2899966" cy="1325563"/>
            </a:xfrm>
          </p:grpSpPr>
          <p:sp>
            <p:nvSpPr>
              <p:cNvPr id="8" name="Oval 7">
                <a:extLst>
                  <a:ext uri="{FF2B5EF4-FFF2-40B4-BE49-F238E27FC236}">
                    <a16:creationId xmlns:a16="http://schemas.microsoft.com/office/drawing/2014/main" id="{6A9BEB5C-0CDC-C7BD-630F-73D2AD34F5C2}"/>
                  </a:ext>
                </a:extLst>
              </p:cNvPr>
              <p:cNvSpPr/>
              <p:nvPr/>
            </p:nvSpPr>
            <p:spPr>
              <a:xfrm>
                <a:off x="8453835" y="1968499"/>
                <a:ext cx="2899966"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4" name="TextBox 13">
                <a:extLst>
                  <a:ext uri="{FF2B5EF4-FFF2-40B4-BE49-F238E27FC236}">
                    <a16:creationId xmlns:a16="http://schemas.microsoft.com/office/drawing/2014/main" id="{241E080F-99A3-E73D-65AC-5A81D3A8F1E4}"/>
                  </a:ext>
                </a:extLst>
              </p:cNvPr>
              <p:cNvSpPr txBox="1"/>
              <p:nvPr/>
            </p:nvSpPr>
            <p:spPr>
              <a:xfrm>
                <a:off x="9033277" y="2338893"/>
                <a:ext cx="174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Prediction</a:t>
                </a:r>
              </a:p>
            </p:txBody>
          </p:sp>
        </p:grpSp>
      </p:grpSp>
      <p:cxnSp>
        <p:nvCxnSpPr>
          <p:cNvPr id="20" name="Straight Arrow Connector 19">
            <a:extLst>
              <a:ext uri="{FF2B5EF4-FFF2-40B4-BE49-F238E27FC236}">
                <a16:creationId xmlns:a16="http://schemas.microsoft.com/office/drawing/2014/main" id="{EAB5A278-B89E-802E-37DC-D9A628029166}"/>
              </a:ext>
            </a:extLst>
          </p:cNvPr>
          <p:cNvCxnSpPr>
            <a:cxnSpLocks/>
            <a:stCxn id="4" idx="5"/>
          </p:cNvCxnSpPr>
          <p:nvPr/>
        </p:nvCxnSpPr>
        <p:spPr>
          <a:xfrm>
            <a:off x="3959706" y="3122406"/>
            <a:ext cx="972690" cy="41408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0E2C81-9665-207A-1C74-0FE3CD93719A}"/>
              </a:ext>
            </a:extLst>
          </p:cNvPr>
          <p:cNvCxnSpPr>
            <a:cxnSpLocks/>
            <a:stCxn id="6" idx="5"/>
            <a:endCxn id="8" idx="1"/>
          </p:cNvCxnSpPr>
          <p:nvPr/>
        </p:nvCxnSpPr>
        <p:spPr>
          <a:xfrm>
            <a:off x="7264379" y="4481974"/>
            <a:ext cx="967916" cy="3982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Arrow: Down 6">
            <a:extLst>
              <a:ext uri="{FF2B5EF4-FFF2-40B4-BE49-F238E27FC236}">
                <a16:creationId xmlns:a16="http://schemas.microsoft.com/office/drawing/2014/main" id="{B1A17967-6DEC-FBC0-3600-C6E2CCA4ACD7}"/>
              </a:ext>
            </a:extLst>
          </p:cNvPr>
          <p:cNvSpPr/>
          <p:nvPr/>
        </p:nvSpPr>
        <p:spPr>
          <a:xfrm rot="6729873">
            <a:off x="4455951" y="2505637"/>
            <a:ext cx="677925" cy="4958382"/>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Tree>
    <p:extLst>
      <p:ext uri="{BB962C8B-B14F-4D97-AF65-F5344CB8AC3E}">
        <p14:creationId xmlns:p14="http://schemas.microsoft.com/office/powerpoint/2010/main" val="173282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A3480-FB24-BCF5-C9E8-E4DA91B47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CF43D-E85F-3C45-4FA0-EF6370C04A63}"/>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79B2EB58-5B02-638C-D76F-7E314994437D}"/>
              </a:ext>
            </a:extLst>
          </p:cNvPr>
          <p:cNvSpPr>
            <a:spLocks noGrp="1"/>
          </p:cNvSpPr>
          <p:nvPr>
            <p:ph idx="1"/>
          </p:nvPr>
        </p:nvSpPr>
        <p:spPr/>
        <p:txBody>
          <a:bodyPr/>
          <a:lstStyle/>
          <a:p>
            <a:r>
              <a:rPr lang="en-US">
                <a:solidFill>
                  <a:srgbClr val="FF0000"/>
                </a:solidFill>
              </a:rPr>
              <a:t>Intelligence Analysis on the Ground</a:t>
            </a:r>
          </a:p>
          <a:p>
            <a:endParaRPr lang="en-US"/>
          </a:p>
          <a:p>
            <a:r>
              <a:rPr lang="en-US"/>
              <a:t>Conceptual Foundations</a:t>
            </a:r>
          </a:p>
          <a:p>
            <a:endParaRPr lang="en-US"/>
          </a:p>
          <a:p>
            <a:r>
              <a:rPr lang="en-US"/>
              <a:t>Analytical Toolkit</a:t>
            </a:r>
          </a:p>
        </p:txBody>
      </p:sp>
    </p:spTree>
    <p:extLst>
      <p:ext uri="{BB962C8B-B14F-4D97-AF65-F5344CB8AC3E}">
        <p14:creationId xmlns:p14="http://schemas.microsoft.com/office/powerpoint/2010/main" val="761515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69C74-3D22-0396-B1D7-683603223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2DBF50-9FC4-0C08-8D60-77F0460A0090}"/>
              </a:ext>
            </a:extLst>
          </p:cNvPr>
          <p:cNvSpPr>
            <a:spLocks noGrp="1"/>
          </p:cNvSpPr>
          <p:nvPr>
            <p:ph type="title"/>
          </p:nvPr>
        </p:nvSpPr>
        <p:spPr/>
        <p:txBody>
          <a:bodyPr/>
          <a:lstStyle/>
          <a:p>
            <a:r>
              <a:rPr lang="en-US" dirty="0"/>
              <a:t>Altogether </a:t>
            </a:r>
          </a:p>
        </p:txBody>
      </p:sp>
      <p:sp>
        <p:nvSpPr>
          <p:cNvPr id="3" name="Content Placeholder 2">
            <a:extLst>
              <a:ext uri="{FF2B5EF4-FFF2-40B4-BE49-F238E27FC236}">
                <a16:creationId xmlns:a16="http://schemas.microsoft.com/office/drawing/2014/main" id="{6D036929-587C-F15B-CC01-E5BF69B8F34F}"/>
              </a:ext>
            </a:extLst>
          </p:cNvPr>
          <p:cNvSpPr>
            <a:spLocks noGrp="1"/>
          </p:cNvSpPr>
          <p:nvPr>
            <p:ph idx="1"/>
          </p:nvPr>
        </p:nvSpPr>
        <p:spPr/>
        <p:txBody>
          <a:bodyPr/>
          <a:lstStyle/>
          <a:p>
            <a:pPr marL="0" indent="0">
              <a:buNone/>
            </a:pPr>
            <a:endParaRPr lang="en-US" dirty="0"/>
          </a:p>
          <a:p>
            <a:endParaRPr lang="en-US" dirty="0"/>
          </a:p>
        </p:txBody>
      </p:sp>
      <p:grpSp>
        <p:nvGrpSpPr>
          <p:cNvPr id="18" name="Group 17">
            <a:extLst>
              <a:ext uri="{FF2B5EF4-FFF2-40B4-BE49-F238E27FC236}">
                <a16:creationId xmlns:a16="http://schemas.microsoft.com/office/drawing/2014/main" id="{9E83506B-340A-3446-502C-52862C9950CE}"/>
              </a:ext>
            </a:extLst>
          </p:cNvPr>
          <p:cNvGrpSpPr/>
          <p:nvPr/>
        </p:nvGrpSpPr>
        <p:grpSpPr>
          <a:xfrm>
            <a:off x="1138991" y="1961942"/>
            <a:ext cx="9914018" cy="4078704"/>
            <a:chOff x="416720" y="2226882"/>
            <a:chExt cx="9914018" cy="4078704"/>
          </a:xfrm>
        </p:grpSpPr>
        <p:grpSp>
          <p:nvGrpSpPr>
            <p:cNvPr id="15" name="Group 14">
              <a:extLst>
                <a:ext uri="{FF2B5EF4-FFF2-40B4-BE49-F238E27FC236}">
                  <a16:creationId xmlns:a16="http://schemas.microsoft.com/office/drawing/2014/main" id="{05D7E4E7-9C05-F6D7-4FDF-4CDC0ADCF0B2}"/>
                </a:ext>
              </a:extLst>
            </p:cNvPr>
            <p:cNvGrpSpPr/>
            <p:nvPr/>
          </p:nvGrpSpPr>
          <p:grpSpPr>
            <a:xfrm>
              <a:off x="416720" y="2226882"/>
              <a:ext cx="3304673" cy="1359568"/>
              <a:chOff x="721895" y="2085473"/>
              <a:chExt cx="3272589" cy="1208589"/>
            </a:xfrm>
          </p:grpSpPr>
          <p:sp>
            <p:nvSpPr>
              <p:cNvPr id="4" name="Oval 3">
                <a:extLst>
                  <a:ext uri="{FF2B5EF4-FFF2-40B4-BE49-F238E27FC236}">
                    <a16:creationId xmlns:a16="http://schemas.microsoft.com/office/drawing/2014/main" id="{9C678954-0908-2940-7097-B5B61A95E9CC}"/>
                  </a:ext>
                </a:extLst>
              </p:cNvPr>
              <p:cNvSpPr/>
              <p:nvPr/>
            </p:nvSpPr>
            <p:spPr>
              <a:xfrm>
                <a:off x="721895" y="2085473"/>
                <a:ext cx="3272589" cy="12085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0" name="TextBox 9">
                <a:extLst>
                  <a:ext uri="{FF2B5EF4-FFF2-40B4-BE49-F238E27FC236}">
                    <a16:creationId xmlns:a16="http://schemas.microsoft.com/office/drawing/2014/main" id="{374E6622-7615-375B-69E2-297547954FEE}"/>
                  </a:ext>
                </a:extLst>
              </p:cNvPr>
              <p:cNvSpPr txBox="1"/>
              <p:nvPr/>
            </p:nvSpPr>
            <p:spPr>
              <a:xfrm>
                <a:off x="1223211" y="2397380"/>
                <a:ext cx="2362082" cy="5198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Retrodiction</a:t>
                </a:r>
              </a:p>
            </p:txBody>
          </p:sp>
        </p:grpSp>
        <p:grpSp>
          <p:nvGrpSpPr>
            <p:cNvPr id="16" name="Group 15">
              <a:extLst>
                <a:ext uri="{FF2B5EF4-FFF2-40B4-BE49-F238E27FC236}">
                  <a16:creationId xmlns:a16="http://schemas.microsoft.com/office/drawing/2014/main" id="{C7832B5C-AFA9-3047-9C12-508CC78E4B49}"/>
                </a:ext>
              </a:extLst>
            </p:cNvPr>
            <p:cNvGrpSpPr/>
            <p:nvPr/>
          </p:nvGrpSpPr>
          <p:grpSpPr>
            <a:xfrm>
              <a:off x="3721393" y="3586450"/>
              <a:ext cx="3304673" cy="1359568"/>
              <a:chOff x="4804610" y="1934495"/>
              <a:chExt cx="3272589" cy="1359568"/>
            </a:xfrm>
          </p:grpSpPr>
          <p:sp>
            <p:nvSpPr>
              <p:cNvPr id="6" name="Oval 5">
                <a:extLst>
                  <a:ext uri="{FF2B5EF4-FFF2-40B4-BE49-F238E27FC236}">
                    <a16:creationId xmlns:a16="http://schemas.microsoft.com/office/drawing/2014/main" id="{02236BC7-1DEA-BF2A-BA1D-9808A5F1DA96}"/>
                  </a:ext>
                </a:extLst>
              </p:cNvPr>
              <p:cNvSpPr/>
              <p:nvPr/>
            </p:nvSpPr>
            <p:spPr>
              <a:xfrm>
                <a:off x="4804610" y="1934495"/>
                <a:ext cx="3272589" cy="1359568"/>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lumMod val="90000"/>
                    </a:srgbClr>
                  </a:solidFill>
                  <a:effectLst/>
                  <a:uLnTx/>
                  <a:uFillTx/>
                  <a:latin typeface="Garamond"/>
                  <a:ea typeface="+mn-ea"/>
                  <a:cs typeface="+mn-cs"/>
                </a:endParaRPr>
              </a:p>
            </p:txBody>
          </p:sp>
          <p:sp>
            <p:nvSpPr>
              <p:cNvPr id="12" name="TextBox 11">
                <a:extLst>
                  <a:ext uri="{FF2B5EF4-FFF2-40B4-BE49-F238E27FC236}">
                    <a16:creationId xmlns:a16="http://schemas.microsoft.com/office/drawing/2014/main" id="{65959FAE-7113-357C-6DF7-7940B2D0ED24}"/>
                  </a:ext>
                </a:extLst>
              </p:cNvPr>
              <p:cNvSpPr txBox="1"/>
              <p:nvPr/>
            </p:nvSpPr>
            <p:spPr>
              <a:xfrm>
                <a:off x="5288597" y="2321891"/>
                <a:ext cx="23046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E7E6E6">
                        <a:lumMod val="90000"/>
                      </a:srgbClr>
                    </a:solidFill>
                    <a:effectLst/>
                    <a:uLnTx/>
                    <a:uFillTx/>
                    <a:latin typeface="Garamond"/>
                    <a:ea typeface="+mn-ea"/>
                    <a:cs typeface="+mn-cs"/>
                  </a:rPr>
                  <a:t>Explanation</a:t>
                </a:r>
              </a:p>
            </p:txBody>
          </p:sp>
        </p:grpSp>
        <p:grpSp>
          <p:nvGrpSpPr>
            <p:cNvPr id="17" name="Group 16">
              <a:extLst>
                <a:ext uri="{FF2B5EF4-FFF2-40B4-BE49-F238E27FC236}">
                  <a16:creationId xmlns:a16="http://schemas.microsoft.com/office/drawing/2014/main" id="{A8B7ABDA-1B5A-F9FE-2CAB-862F21177E6D}"/>
                </a:ext>
              </a:extLst>
            </p:cNvPr>
            <p:cNvGrpSpPr/>
            <p:nvPr/>
          </p:nvGrpSpPr>
          <p:grpSpPr>
            <a:xfrm>
              <a:off x="7026066" y="4946018"/>
              <a:ext cx="3304672" cy="1359568"/>
              <a:chOff x="8453835" y="1968499"/>
              <a:chExt cx="2899966" cy="1325563"/>
            </a:xfrm>
          </p:grpSpPr>
          <p:sp>
            <p:nvSpPr>
              <p:cNvPr id="8" name="Oval 7">
                <a:extLst>
                  <a:ext uri="{FF2B5EF4-FFF2-40B4-BE49-F238E27FC236}">
                    <a16:creationId xmlns:a16="http://schemas.microsoft.com/office/drawing/2014/main" id="{2BCD9177-5EED-D50F-4764-C91E6FB7AFC8}"/>
                  </a:ext>
                </a:extLst>
              </p:cNvPr>
              <p:cNvSpPr/>
              <p:nvPr/>
            </p:nvSpPr>
            <p:spPr>
              <a:xfrm>
                <a:off x="8453835" y="1968499"/>
                <a:ext cx="2899966" cy="13255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4" name="TextBox 13">
                <a:extLst>
                  <a:ext uri="{FF2B5EF4-FFF2-40B4-BE49-F238E27FC236}">
                    <a16:creationId xmlns:a16="http://schemas.microsoft.com/office/drawing/2014/main" id="{572E0E73-3FAA-0C33-6895-65FC4ED8A62B}"/>
                  </a:ext>
                </a:extLst>
              </p:cNvPr>
              <p:cNvSpPr txBox="1"/>
              <p:nvPr/>
            </p:nvSpPr>
            <p:spPr>
              <a:xfrm>
                <a:off x="9033277" y="2338893"/>
                <a:ext cx="174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Prediction</a:t>
                </a:r>
              </a:p>
            </p:txBody>
          </p:sp>
        </p:grpSp>
      </p:grpSp>
      <p:cxnSp>
        <p:nvCxnSpPr>
          <p:cNvPr id="20" name="Straight Arrow Connector 19">
            <a:extLst>
              <a:ext uri="{FF2B5EF4-FFF2-40B4-BE49-F238E27FC236}">
                <a16:creationId xmlns:a16="http://schemas.microsoft.com/office/drawing/2014/main" id="{F81723AD-D3F7-31FD-4E46-E77800BF0491}"/>
              </a:ext>
            </a:extLst>
          </p:cNvPr>
          <p:cNvCxnSpPr>
            <a:cxnSpLocks/>
            <a:stCxn id="4" idx="5"/>
          </p:cNvCxnSpPr>
          <p:nvPr/>
        </p:nvCxnSpPr>
        <p:spPr>
          <a:xfrm>
            <a:off x="3959706" y="3122406"/>
            <a:ext cx="972690" cy="414085"/>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74995F-DA92-E0AE-2DAB-7A64F137C535}"/>
              </a:ext>
            </a:extLst>
          </p:cNvPr>
          <p:cNvCxnSpPr>
            <a:cxnSpLocks/>
            <a:stCxn id="6" idx="5"/>
            <a:endCxn id="8" idx="1"/>
          </p:cNvCxnSpPr>
          <p:nvPr/>
        </p:nvCxnSpPr>
        <p:spPr>
          <a:xfrm>
            <a:off x="7264379" y="4481974"/>
            <a:ext cx="967916" cy="398208"/>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Arrow: Down 4">
            <a:extLst>
              <a:ext uri="{FF2B5EF4-FFF2-40B4-BE49-F238E27FC236}">
                <a16:creationId xmlns:a16="http://schemas.microsoft.com/office/drawing/2014/main" id="{14E9CED0-8D9D-2839-17E9-9E9877EB17B8}"/>
              </a:ext>
            </a:extLst>
          </p:cNvPr>
          <p:cNvSpPr/>
          <p:nvPr/>
        </p:nvSpPr>
        <p:spPr>
          <a:xfrm rot="6729873">
            <a:off x="6819469" y="5071403"/>
            <a:ext cx="677925" cy="2042927"/>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7" name="Arrow: Down 6">
            <a:extLst>
              <a:ext uri="{FF2B5EF4-FFF2-40B4-BE49-F238E27FC236}">
                <a16:creationId xmlns:a16="http://schemas.microsoft.com/office/drawing/2014/main" id="{B2D49EA4-B7C2-6912-67D3-228EDBC225B4}"/>
              </a:ext>
            </a:extLst>
          </p:cNvPr>
          <p:cNvSpPr/>
          <p:nvPr/>
        </p:nvSpPr>
        <p:spPr>
          <a:xfrm rot="17589774">
            <a:off x="2544381" y="3290838"/>
            <a:ext cx="677925" cy="2042927"/>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Tree>
    <p:extLst>
      <p:ext uri="{BB962C8B-B14F-4D97-AF65-F5344CB8AC3E}">
        <p14:creationId xmlns:p14="http://schemas.microsoft.com/office/powerpoint/2010/main" val="361878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E2A6-8D71-F7BB-1334-B010C8794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C8147-15CB-2AC2-732D-E72552E7FD5E}"/>
              </a:ext>
            </a:extLst>
          </p:cNvPr>
          <p:cNvSpPr>
            <a:spLocks noGrp="1"/>
          </p:cNvSpPr>
          <p:nvPr>
            <p:ph type="title"/>
          </p:nvPr>
        </p:nvSpPr>
        <p:spPr/>
        <p:txBody>
          <a:bodyPr/>
          <a:lstStyle/>
          <a:p>
            <a:r>
              <a:rPr lang="en-US" dirty="0"/>
              <a:t>Altogether </a:t>
            </a:r>
          </a:p>
        </p:txBody>
      </p:sp>
      <p:sp>
        <p:nvSpPr>
          <p:cNvPr id="3" name="Content Placeholder 2">
            <a:extLst>
              <a:ext uri="{FF2B5EF4-FFF2-40B4-BE49-F238E27FC236}">
                <a16:creationId xmlns:a16="http://schemas.microsoft.com/office/drawing/2014/main" id="{76C4F27F-F201-A725-55E3-16A3336CB8EA}"/>
              </a:ext>
            </a:extLst>
          </p:cNvPr>
          <p:cNvSpPr>
            <a:spLocks noGrp="1"/>
          </p:cNvSpPr>
          <p:nvPr>
            <p:ph idx="1"/>
          </p:nvPr>
        </p:nvSpPr>
        <p:spPr/>
        <p:txBody>
          <a:bodyPr/>
          <a:lstStyle/>
          <a:p>
            <a:pPr marL="0" indent="0">
              <a:buNone/>
            </a:pPr>
            <a:endParaRPr lang="en-US" dirty="0"/>
          </a:p>
          <a:p>
            <a:endParaRPr lang="en-US" dirty="0"/>
          </a:p>
        </p:txBody>
      </p:sp>
      <p:grpSp>
        <p:nvGrpSpPr>
          <p:cNvPr id="18" name="Group 17">
            <a:extLst>
              <a:ext uri="{FF2B5EF4-FFF2-40B4-BE49-F238E27FC236}">
                <a16:creationId xmlns:a16="http://schemas.microsoft.com/office/drawing/2014/main" id="{EFB7E90C-DEE2-F897-AD1D-69CADA9D2D7F}"/>
              </a:ext>
            </a:extLst>
          </p:cNvPr>
          <p:cNvGrpSpPr/>
          <p:nvPr/>
        </p:nvGrpSpPr>
        <p:grpSpPr>
          <a:xfrm>
            <a:off x="1138991" y="1961942"/>
            <a:ext cx="9914018" cy="4078704"/>
            <a:chOff x="416720" y="2226882"/>
            <a:chExt cx="9914018" cy="4078704"/>
          </a:xfrm>
        </p:grpSpPr>
        <p:grpSp>
          <p:nvGrpSpPr>
            <p:cNvPr id="15" name="Group 14">
              <a:extLst>
                <a:ext uri="{FF2B5EF4-FFF2-40B4-BE49-F238E27FC236}">
                  <a16:creationId xmlns:a16="http://schemas.microsoft.com/office/drawing/2014/main" id="{F0397F2A-085E-4142-C62F-9006F4750B9A}"/>
                </a:ext>
              </a:extLst>
            </p:cNvPr>
            <p:cNvGrpSpPr/>
            <p:nvPr/>
          </p:nvGrpSpPr>
          <p:grpSpPr>
            <a:xfrm>
              <a:off x="416720" y="2226882"/>
              <a:ext cx="3304673" cy="1359568"/>
              <a:chOff x="721895" y="2085473"/>
              <a:chExt cx="3272589" cy="1208589"/>
            </a:xfrm>
          </p:grpSpPr>
          <p:sp>
            <p:nvSpPr>
              <p:cNvPr id="4" name="Oval 3">
                <a:extLst>
                  <a:ext uri="{FF2B5EF4-FFF2-40B4-BE49-F238E27FC236}">
                    <a16:creationId xmlns:a16="http://schemas.microsoft.com/office/drawing/2014/main" id="{6E6257C6-B2B6-6D5F-F640-A244B14D4E03}"/>
                  </a:ext>
                </a:extLst>
              </p:cNvPr>
              <p:cNvSpPr/>
              <p:nvPr/>
            </p:nvSpPr>
            <p:spPr>
              <a:xfrm>
                <a:off x="721895" y="2085473"/>
                <a:ext cx="3272589" cy="12085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0" name="TextBox 9">
                <a:extLst>
                  <a:ext uri="{FF2B5EF4-FFF2-40B4-BE49-F238E27FC236}">
                    <a16:creationId xmlns:a16="http://schemas.microsoft.com/office/drawing/2014/main" id="{CEA70C84-4906-FAE2-D6E4-AFB678728103}"/>
                  </a:ext>
                </a:extLst>
              </p:cNvPr>
              <p:cNvSpPr txBox="1"/>
              <p:nvPr/>
            </p:nvSpPr>
            <p:spPr>
              <a:xfrm>
                <a:off x="1223210" y="2397380"/>
                <a:ext cx="2379665" cy="5198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Retrodiction</a:t>
                </a:r>
              </a:p>
            </p:txBody>
          </p:sp>
        </p:grpSp>
        <p:grpSp>
          <p:nvGrpSpPr>
            <p:cNvPr id="16" name="Group 15">
              <a:extLst>
                <a:ext uri="{FF2B5EF4-FFF2-40B4-BE49-F238E27FC236}">
                  <a16:creationId xmlns:a16="http://schemas.microsoft.com/office/drawing/2014/main" id="{765788FD-2889-0C89-8EAB-7C7654D0AA1B}"/>
                </a:ext>
              </a:extLst>
            </p:cNvPr>
            <p:cNvGrpSpPr/>
            <p:nvPr/>
          </p:nvGrpSpPr>
          <p:grpSpPr>
            <a:xfrm>
              <a:off x="3721393" y="3586450"/>
              <a:ext cx="3304673" cy="1359568"/>
              <a:chOff x="4804610" y="1934495"/>
              <a:chExt cx="3272589" cy="1359568"/>
            </a:xfrm>
          </p:grpSpPr>
          <p:sp>
            <p:nvSpPr>
              <p:cNvPr id="6" name="Oval 5">
                <a:extLst>
                  <a:ext uri="{FF2B5EF4-FFF2-40B4-BE49-F238E27FC236}">
                    <a16:creationId xmlns:a16="http://schemas.microsoft.com/office/drawing/2014/main" id="{B45C8300-3226-93BF-156E-131A2623DD70}"/>
                  </a:ext>
                </a:extLst>
              </p:cNvPr>
              <p:cNvSpPr/>
              <p:nvPr/>
            </p:nvSpPr>
            <p:spPr>
              <a:xfrm>
                <a:off x="4804610" y="1934495"/>
                <a:ext cx="3272589" cy="13595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2" name="TextBox 11">
                <a:extLst>
                  <a:ext uri="{FF2B5EF4-FFF2-40B4-BE49-F238E27FC236}">
                    <a16:creationId xmlns:a16="http://schemas.microsoft.com/office/drawing/2014/main" id="{C3EA0DDB-BF56-5832-8ABE-F6D80A818EE6}"/>
                  </a:ext>
                </a:extLst>
              </p:cNvPr>
              <p:cNvSpPr txBox="1"/>
              <p:nvPr/>
            </p:nvSpPr>
            <p:spPr>
              <a:xfrm>
                <a:off x="5288597" y="2321891"/>
                <a:ext cx="23046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Garamond"/>
                    <a:ea typeface="+mn-ea"/>
                    <a:cs typeface="+mn-cs"/>
                  </a:rPr>
                  <a:t>Explanation</a:t>
                </a:r>
              </a:p>
            </p:txBody>
          </p:sp>
        </p:grpSp>
        <p:grpSp>
          <p:nvGrpSpPr>
            <p:cNvPr id="17" name="Group 16">
              <a:extLst>
                <a:ext uri="{FF2B5EF4-FFF2-40B4-BE49-F238E27FC236}">
                  <a16:creationId xmlns:a16="http://schemas.microsoft.com/office/drawing/2014/main" id="{1198163E-D0FE-DB77-BDEE-F504EAE06930}"/>
                </a:ext>
              </a:extLst>
            </p:cNvPr>
            <p:cNvGrpSpPr/>
            <p:nvPr/>
          </p:nvGrpSpPr>
          <p:grpSpPr>
            <a:xfrm>
              <a:off x="7026066" y="4946018"/>
              <a:ext cx="3304672" cy="1359568"/>
              <a:chOff x="8453835" y="1968499"/>
              <a:chExt cx="2899966" cy="1325563"/>
            </a:xfrm>
          </p:grpSpPr>
          <p:sp>
            <p:nvSpPr>
              <p:cNvPr id="8" name="Oval 7">
                <a:extLst>
                  <a:ext uri="{FF2B5EF4-FFF2-40B4-BE49-F238E27FC236}">
                    <a16:creationId xmlns:a16="http://schemas.microsoft.com/office/drawing/2014/main" id="{7A032696-E1B8-D90D-7297-24AF88C07F61}"/>
                  </a:ext>
                </a:extLst>
              </p:cNvPr>
              <p:cNvSpPr/>
              <p:nvPr/>
            </p:nvSpPr>
            <p:spPr>
              <a:xfrm>
                <a:off x="8453835" y="1968499"/>
                <a:ext cx="2899966" cy="1325563"/>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
            <p:nvSpPr>
              <p:cNvPr id="14" name="TextBox 13">
                <a:extLst>
                  <a:ext uri="{FF2B5EF4-FFF2-40B4-BE49-F238E27FC236}">
                    <a16:creationId xmlns:a16="http://schemas.microsoft.com/office/drawing/2014/main" id="{FF4BB252-FB18-3EF0-11A8-2E38E10B8976}"/>
                  </a:ext>
                </a:extLst>
              </p:cNvPr>
              <p:cNvSpPr txBox="1"/>
              <p:nvPr/>
            </p:nvSpPr>
            <p:spPr>
              <a:xfrm>
                <a:off x="9033277" y="2338893"/>
                <a:ext cx="174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E7E6E6">
                        <a:lumMod val="90000"/>
                      </a:srgbClr>
                    </a:solidFill>
                    <a:effectLst/>
                    <a:uLnTx/>
                    <a:uFillTx/>
                    <a:latin typeface="Garamond"/>
                    <a:ea typeface="+mn-ea"/>
                    <a:cs typeface="+mn-cs"/>
                  </a:rPr>
                  <a:t>Prediction</a:t>
                </a:r>
              </a:p>
            </p:txBody>
          </p:sp>
        </p:grpSp>
      </p:grpSp>
      <p:cxnSp>
        <p:nvCxnSpPr>
          <p:cNvPr id="20" name="Straight Arrow Connector 19">
            <a:extLst>
              <a:ext uri="{FF2B5EF4-FFF2-40B4-BE49-F238E27FC236}">
                <a16:creationId xmlns:a16="http://schemas.microsoft.com/office/drawing/2014/main" id="{90E5B2F7-8EDA-4B32-73BD-0E94B616AF9D}"/>
              </a:ext>
            </a:extLst>
          </p:cNvPr>
          <p:cNvCxnSpPr>
            <a:cxnSpLocks/>
            <a:stCxn id="4" idx="5"/>
          </p:cNvCxnSpPr>
          <p:nvPr/>
        </p:nvCxnSpPr>
        <p:spPr>
          <a:xfrm>
            <a:off x="3959706" y="3122406"/>
            <a:ext cx="972690" cy="4140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4D7954-D795-EC9F-B1F1-EA06184DD2B5}"/>
              </a:ext>
            </a:extLst>
          </p:cNvPr>
          <p:cNvCxnSpPr>
            <a:cxnSpLocks/>
            <a:stCxn id="6" idx="5"/>
            <a:endCxn id="8" idx="1"/>
          </p:cNvCxnSpPr>
          <p:nvPr/>
        </p:nvCxnSpPr>
        <p:spPr>
          <a:xfrm>
            <a:off x="7264379" y="4481974"/>
            <a:ext cx="967916" cy="398208"/>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Arrow: Down 4">
            <a:extLst>
              <a:ext uri="{FF2B5EF4-FFF2-40B4-BE49-F238E27FC236}">
                <a16:creationId xmlns:a16="http://schemas.microsoft.com/office/drawing/2014/main" id="{6B32ACE9-AF14-8369-E1F7-CA2246724F82}"/>
              </a:ext>
            </a:extLst>
          </p:cNvPr>
          <p:cNvSpPr/>
          <p:nvPr/>
        </p:nvSpPr>
        <p:spPr>
          <a:xfrm rot="17519256">
            <a:off x="4455951" y="2505637"/>
            <a:ext cx="677925" cy="4958382"/>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a:ea typeface="+mn-ea"/>
              <a:cs typeface="+mn-cs"/>
            </a:endParaRPr>
          </a:p>
        </p:txBody>
      </p:sp>
    </p:spTree>
    <p:extLst>
      <p:ext uri="{BB962C8B-B14F-4D97-AF65-F5344CB8AC3E}">
        <p14:creationId xmlns:p14="http://schemas.microsoft.com/office/powerpoint/2010/main" val="1490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26B8F-1F8D-615A-3E19-47A472122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38E97-B19D-E145-A9E6-80FDA47C5553}"/>
              </a:ext>
            </a:extLst>
          </p:cNvPr>
          <p:cNvSpPr>
            <a:spLocks noGrp="1"/>
          </p:cNvSpPr>
          <p:nvPr>
            <p:ph type="title"/>
          </p:nvPr>
        </p:nvSpPr>
        <p:spPr/>
        <p:txBody>
          <a:bodyPr/>
          <a:lstStyle/>
          <a:p>
            <a:r>
              <a:rPr lang="en-US"/>
              <a:t>Evidence &amp; Context </a:t>
            </a:r>
          </a:p>
        </p:txBody>
      </p:sp>
      <p:sp>
        <p:nvSpPr>
          <p:cNvPr id="3" name="Content Placeholder 2">
            <a:extLst>
              <a:ext uri="{FF2B5EF4-FFF2-40B4-BE49-F238E27FC236}">
                <a16:creationId xmlns:a16="http://schemas.microsoft.com/office/drawing/2014/main" id="{B2316A78-9DCF-EBFB-6CB9-9ABDF3959B7A}"/>
              </a:ext>
            </a:extLst>
          </p:cNvPr>
          <p:cNvSpPr>
            <a:spLocks noGrp="1"/>
          </p:cNvSpPr>
          <p:nvPr>
            <p:ph idx="1"/>
          </p:nvPr>
        </p:nvSpPr>
        <p:spPr>
          <a:xfrm>
            <a:off x="838200" y="1825625"/>
            <a:ext cx="10515600" cy="4932014"/>
          </a:xfrm>
        </p:spPr>
        <p:txBody>
          <a:bodyPr/>
          <a:lstStyle/>
          <a:p>
            <a:r>
              <a:rPr lang="en-US"/>
              <a:t>Intelligence gathering and its products aim</a:t>
            </a:r>
            <a:br>
              <a:rPr lang="en-US"/>
            </a:br>
            <a:r>
              <a:rPr lang="en-US"/>
              <a:t>to acquire </a:t>
            </a:r>
            <a:r>
              <a:rPr lang="en-US" i="1"/>
              <a:t>justified</a:t>
            </a:r>
            <a:r>
              <a:rPr lang="en-US"/>
              <a:t> beliefs</a:t>
            </a:r>
          </a:p>
          <a:p>
            <a:pPr marL="0" indent="0">
              <a:buNone/>
            </a:pPr>
            <a:endParaRPr lang="en-US"/>
          </a:p>
          <a:p>
            <a:r>
              <a:rPr lang="en-US"/>
              <a:t>Raw data on its own may seem </a:t>
            </a:r>
            <a:br>
              <a:rPr lang="en-US"/>
            </a:br>
            <a:r>
              <a:rPr lang="en-US"/>
              <a:t>sensational and, consequently, attractive</a:t>
            </a:r>
            <a:br>
              <a:rPr lang="en-US"/>
            </a:br>
            <a:r>
              <a:rPr lang="en-US"/>
              <a:t>to policy makers...</a:t>
            </a:r>
          </a:p>
          <a:p>
            <a:endParaRPr lang="en-US"/>
          </a:p>
          <a:p>
            <a:r>
              <a:rPr lang="en-US"/>
              <a:t>Analysts must provide context and </a:t>
            </a:r>
            <a:br>
              <a:rPr lang="en-US"/>
            </a:br>
            <a:r>
              <a:rPr lang="en-US"/>
              <a:t>support for conclusions drawn</a:t>
            </a:r>
          </a:p>
        </p:txBody>
      </p:sp>
      <p:pic>
        <p:nvPicPr>
          <p:cNvPr id="5" name="Picture 4" descr="A cover of a book&#10;&#10;Description automatically generated">
            <a:extLst>
              <a:ext uri="{FF2B5EF4-FFF2-40B4-BE49-F238E27FC236}">
                <a16:creationId xmlns:a16="http://schemas.microsoft.com/office/drawing/2014/main" id="{5C4F1A88-DC13-27B1-E8EA-EFDC597644E9}"/>
              </a:ext>
            </a:extLst>
          </p:cNvPr>
          <p:cNvPicPr>
            <a:picLocks noChangeAspect="1"/>
          </p:cNvPicPr>
          <p:nvPr/>
        </p:nvPicPr>
        <p:blipFill>
          <a:blip r:embed="rId2"/>
          <a:stretch>
            <a:fillRect/>
          </a:stretch>
        </p:blipFill>
        <p:spPr>
          <a:xfrm>
            <a:off x="7270596" y="50877"/>
            <a:ext cx="4382429" cy="6756245"/>
          </a:xfrm>
          <a:prstGeom prst="rect">
            <a:avLst/>
          </a:prstGeom>
        </p:spPr>
      </p:pic>
    </p:spTree>
    <p:extLst>
      <p:ext uri="{BB962C8B-B14F-4D97-AF65-F5344CB8AC3E}">
        <p14:creationId xmlns:p14="http://schemas.microsoft.com/office/powerpoint/2010/main" val="3442228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CD720-1F0D-7B71-4DDD-C7052D7DA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4B146-532B-4123-5D75-B7E09200AC98}"/>
              </a:ext>
            </a:extLst>
          </p:cNvPr>
          <p:cNvSpPr>
            <a:spLocks noGrp="1"/>
          </p:cNvSpPr>
          <p:nvPr>
            <p:ph type="title"/>
          </p:nvPr>
        </p:nvSpPr>
        <p:spPr/>
        <p:txBody>
          <a:bodyPr/>
          <a:lstStyle/>
          <a:p>
            <a:r>
              <a:rPr lang="en-US" dirty="0"/>
              <a:t>Sensational Truth</a:t>
            </a:r>
          </a:p>
        </p:txBody>
      </p:sp>
      <p:sp>
        <p:nvSpPr>
          <p:cNvPr id="3" name="Content Placeholder 2">
            <a:extLst>
              <a:ext uri="{FF2B5EF4-FFF2-40B4-BE49-F238E27FC236}">
                <a16:creationId xmlns:a16="http://schemas.microsoft.com/office/drawing/2014/main" id="{04F6FBB9-6A3B-88A0-052E-3886F39251BA}"/>
              </a:ext>
            </a:extLst>
          </p:cNvPr>
          <p:cNvSpPr>
            <a:spLocks noGrp="1"/>
          </p:cNvSpPr>
          <p:nvPr>
            <p:ph idx="1"/>
          </p:nvPr>
        </p:nvSpPr>
        <p:spPr/>
        <p:txBody>
          <a:bodyPr/>
          <a:lstStyle/>
          <a:p>
            <a:r>
              <a:rPr lang="en-US" dirty="0"/>
              <a:t>Consider the 1985 graduating class </a:t>
            </a:r>
            <a:br>
              <a:rPr lang="en-US" dirty="0"/>
            </a:br>
            <a:r>
              <a:rPr lang="en-US" dirty="0"/>
              <a:t>of the University of North Carolina</a:t>
            </a:r>
          </a:p>
          <a:p>
            <a:endParaRPr lang="en-US" dirty="0"/>
          </a:p>
          <a:p>
            <a:r>
              <a:rPr lang="en-US" dirty="0"/>
              <a:t>Which graduates do you think </a:t>
            </a:r>
            <a:br>
              <a:rPr lang="en-US" dirty="0"/>
            </a:br>
            <a:r>
              <a:rPr lang="en-US" dirty="0"/>
              <a:t>had the highest average starting </a:t>
            </a:r>
            <a:br>
              <a:rPr lang="en-US" dirty="0"/>
            </a:br>
            <a:r>
              <a:rPr lang="en-US" dirty="0"/>
              <a:t>salary? </a:t>
            </a:r>
          </a:p>
          <a:p>
            <a:endParaRPr lang="en-US" dirty="0"/>
          </a:p>
          <a:p>
            <a:endParaRPr lang="en-US" dirty="0"/>
          </a:p>
        </p:txBody>
      </p:sp>
      <p:pic>
        <p:nvPicPr>
          <p:cNvPr id="5" name="Picture 4" descr="A logo of a university of north carolina&#10;&#10;Description automatically generated">
            <a:extLst>
              <a:ext uri="{FF2B5EF4-FFF2-40B4-BE49-F238E27FC236}">
                <a16:creationId xmlns:a16="http://schemas.microsoft.com/office/drawing/2014/main" id="{98474E25-A761-1D4A-532E-D574A3D6DE0E}"/>
              </a:ext>
            </a:extLst>
          </p:cNvPr>
          <p:cNvPicPr>
            <a:picLocks noChangeAspect="1"/>
          </p:cNvPicPr>
          <p:nvPr/>
        </p:nvPicPr>
        <p:blipFill>
          <a:blip r:embed="rId2"/>
          <a:stretch>
            <a:fillRect/>
          </a:stretch>
        </p:blipFill>
        <p:spPr>
          <a:xfrm>
            <a:off x="6411951" y="1391550"/>
            <a:ext cx="5292957" cy="4785413"/>
          </a:xfrm>
          <a:prstGeom prst="rect">
            <a:avLst/>
          </a:prstGeom>
        </p:spPr>
      </p:pic>
    </p:spTree>
    <p:extLst>
      <p:ext uri="{BB962C8B-B14F-4D97-AF65-F5344CB8AC3E}">
        <p14:creationId xmlns:p14="http://schemas.microsoft.com/office/powerpoint/2010/main" val="3238200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67F7D-14D3-8A5B-5B1B-E5EF7BDCC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F9174-7465-15DE-DE14-62B4D432E6A8}"/>
              </a:ext>
            </a:extLst>
          </p:cNvPr>
          <p:cNvSpPr>
            <a:spLocks noGrp="1"/>
          </p:cNvSpPr>
          <p:nvPr>
            <p:ph type="title"/>
          </p:nvPr>
        </p:nvSpPr>
        <p:spPr/>
        <p:txBody>
          <a:bodyPr/>
          <a:lstStyle/>
          <a:p>
            <a:r>
              <a:rPr lang="en-US" dirty="0"/>
              <a:t>Sensational Truth</a:t>
            </a:r>
          </a:p>
        </p:txBody>
      </p:sp>
      <p:sp>
        <p:nvSpPr>
          <p:cNvPr id="3" name="Content Placeholder 2">
            <a:extLst>
              <a:ext uri="{FF2B5EF4-FFF2-40B4-BE49-F238E27FC236}">
                <a16:creationId xmlns:a16="http://schemas.microsoft.com/office/drawing/2014/main" id="{75277FBA-9B77-CC51-11A3-9535BC864FE3}"/>
              </a:ext>
            </a:extLst>
          </p:cNvPr>
          <p:cNvSpPr>
            <a:spLocks noGrp="1"/>
          </p:cNvSpPr>
          <p:nvPr>
            <p:ph idx="1"/>
          </p:nvPr>
        </p:nvSpPr>
        <p:spPr/>
        <p:txBody>
          <a:bodyPr/>
          <a:lstStyle/>
          <a:p>
            <a:r>
              <a:rPr lang="en-US" dirty="0"/>
              <a:t>Whatever your guess, I bet it </a:t>
            </a:r>
            <a:br>
              <a:rPr lang="en-US" dirty="0"/>
            </a:br>
            <a:r>
              <a:rPr lang="en-US" dirty="0"/>
              <a:t>wasn’t </a:t>
            </a:r>
            <a:r>
              <a:rPr lang="en-US" dirty="0">
                <a:solidFill>
                  <a:srgbClr val="FF0000"/>
                </a:solidFill>
              </a:rPr>
              <a:t>cultural geography at </a:t>
            </a:r>
            <a:br>
              <a:rPr lang="en-US" dirty="0">
                <a:solidFill>
                  <a:srgbClr val="FF0000"/>
                </a:solidFill>
              </a:rPr>
            </a:br>
            <a:r>
              <a:rPr lang="en-US" b="1" dirty="0">
                <a:solidFill>
                  <a:srgbClr val="FF0000"/>
                </a:solidFill>
              </a:rPr>
              <a:t>$250,000</a:t>
            </a:r>
            <a:endParaRPr lang="en-US" dirty="0"/>
          </a:p>
          <a:p>
            <a:endParaRPr lang="en-US" i="1" dirty="0"/>
          </a:p>
          <a:p>
            <a:r>
              <a:rPr lang="en-US" dirty="0"/>
              <a:t>Michael Jordan graduated that </a:t>
            </a:r>
            <a:br>
              <a:rPr lang="en-US" dirty="0"/>
            </a:br>
            <a:r>
              <a:rPr lang="en-US" dirty="0"/>
              <a:t>year with a degree in cultural </a:t>
            </a:r>
            <a:br>
              <a:rPr lang="en-US" dirty="0"/>
            </a:br>
            <a:r>
              <a:rPr lang="en-US" dirty="0"/>
              <a:t>geography, and a starting salary </a:t>
            </a:r>
            <a:br>
              <a:rPr lang="en-US" dirty="0"/>
            </a:br>
            <a:r>
              <a:rPr lang="en-US" dirty="0"/>
              <a:t>of $700,000 per year</a:t>
            </a:r>
            <a:r>
              <a:rPr lang="en-US" i="1" dirty="0"/>
              <a:t> </a:t>
            </a:r>
            <a:endParaRPr lang="en-US" dirty="0"/>
          </a:p>
          <a:p>
            <a:endParaRPr lang="en-US" dirty="0"/>
          </a:p>
          <a:p>
            <a:endParaRPr lang="en-US" dirty="0"/>
          </a:p>
        </p:txBody>
      </p:sp>
      <p:pic>
        <p:nvPicPr>
          <p:cNvPr id="7" name="Picture 6" descr="A person holding a basketball&#10;&#10;Description automatically generated">
            <a:extLst>
              <a:ext uri="{FF2B5EF4-FFF2-40B4-BE49-F238E27FC236}">
                <a16:creationId xmlns:a16="http://schemas.microsoft.com/office/drawing/2014/main" id="{B8125438-C4A3-E7F5-1D0B-51C2682E7CDD}"/>
              </a:ext>
            </a:extLst>
          </p:cNvPr>
          <p:cNvPicPr>
            <a:picLocks noChangeAspect="1"/>
          </p:cNvPicPr>
          <p:nvPr/>
        </p:nvPicPr>
        <p:blipFill>
          <a:blip r:embed="rId2"/>
          <a:stretch>
            <a:fillRect/>
          </a:stretch>
        </p:blipFill>
        <p:spPr>
          <a:xfrm>
            <a:off x="6096000" y="2025379"/>
            <a:ext cx="5957748" cy="3951829"/>
          </a:xfrm>
          <a:prstGeom prst="rect">
            <a:avLst/>
          </a:prstGeom>
        </p:spPr>
      </p:pic>
      <p:pic>
        <p:nvPicPr>
          <p:cNvPr id="11" name="Graphic 10" descr="Graduation cap with solid fill">
            <a:extLst>
              <a:ext uri="{FF2B5EF4-FFF2-40B4-BE49-F238E27FC236}">
                <a16:creationId xmlns:a16="http://schemas.microsoft.com/office/drawing/2014/main" id="{67F4CC73-B31F-C4F5-F22B-016BE977B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5589" y="620016"/>
            <a:ext cx="2300869" cy="2300869"/>
          </a:xfrm>
          <a:prstGeom prst="rect">
            <a:avLst/>
          </a:prstGeom>
        </p:spPr>
      </p:pic>
    </p:spTree>
    <p:extLst>
      <p:ext uri="{BB962C8B-B14F-4D97-AF65-F5344CB8AC3E}">
        <p14:creationId xmlns:p14="http://schemas.microsoft.com/office/powerpoint/2010/main" val="3680555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25FA4-16B3-5E83-6880-D4D7F30E1F1A}"/>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A4C19CF3-29F8-9875-10B8-90E0CB744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89"/>
            <a:ext cx="8172635" cy="67864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22F0E9C9-A3EF-8BA5-665F-EAB94C398CC0}"/>
              </a:ext>
            </a:extLst>
          </p:cNvPr>
          <p:cNvSpPr/>
          <p:nvPr/>
        </p:nvSpPr>
        <p:spPr>
          <a:xfrm>
            <a:off x="97654" y="2956264"/>
            <a:ext cx="1189608" cy="3817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 name="Straight Arrow Connector 3">
            <a:extLst>
              <a:ext uri="{FF2B5EF4-FFF2-40B4-BE49-F238E27FC236}">
                <a16:creationId xmlns:a16="http://schemas.microsoft.com/office/drawing/2014/main" id="{452642FB-5E50-FACA-5177-9B3156031240}"/>
              </a:ext>
            </a:extLst>
          </p:cNvPr>
          <p:cNvCxnSpPr>
            <a:cxnSpLocks/>
          </p:cNvCxnSpPr>
          <p:nvPr/>
        </p:nvCxnSpPr>
        <p:spPr>
          <a:xfrm flipH="1">
            <a:off x="7297446" y="2059619"/>
            <a:ext cx="1633490" cy="11097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932305-45B7-5D49-B776-4AFAFC16B0B5}"/>
              </a:ext>
            </a:extLst>
          </p:cNvPr>
          <p:cNvSpPr txBox="1"/>
          <p:nvPr/>
        </p:nvSpPr>
        <p:spPr>
          <a:xfrm>
            <a:off x="8859914" y="1761308"/>
            <a:ext cx="31338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Outliers skew the mean, 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Bezos, Musk, Buffett</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4520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833D2-5135-9F47-50FC-18F5064D8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9B69D-E468-79CF-AFD5-3B3910F3CC19}"/>
              </a:ext>
            </a:extLst>
          </p:cNvPr>
          <p:cNvSpPr>
            <a:spLocks noGrp="1"/>
          </p:cNvSpPr>
          <p:nvPr>
            <p:ph type="title"/>
          </p:nvPr>
        </p:nvSpPr>
        <p:spPr/>
        <p:txBody>
          <a:bodyPr/>
          <a:lstStyle/>
          <a:p>
            <a:r>
              <a:rPr lang="en-US" dirty="0"/>
              <a:t>Causation and Correlation</a:t>
            </a:r>
          </a:p>
        </p:txBody>
      </p:sp>
      <p:sp>
        <p:nvSpPr>
          <p:cNvPr id="3" name="Content Placeholder 2">
            <a:extLst>
              <a:ext uri="{FF2B5EF4-FFF2-40B4-BE49-F238E27FC236}">
                <a16:creationId xmlns:a16="http://schemas.microsoft.com/office/drawing/2014/main" id="{B3D11AC5-97CC-EE17-6E2A-EEA4D9731275}"/>
              </a:ext>
            </a:extLst>
          </p:cNvPr>
          <p:cNvSpPr>
            <a:spLocks noGrp="1"/>
          </p:cNvSpPr>
          <p:nvPr>
            <p:ph idx="1"/>
          </p:nvPr>
        </p:nvSpPr>
        <p:spPr/>
        <p:txBody>
          <a:bodyPr/>
          <a:lstStyle/>
          <a:p>
            <a:r>
              <a:rPr lang="en-US" dirty="0"/>
              <a:t>Here’s a surprising fact that mainstream media doesn’t seem to want you to know </a:t>
            </a:r>
          </a:p>
          <a:p>
            <a:endParaRPr lang="en-US" dirty="0"/>
          </a:p>
          <a:p>
            <a:r>
              <a:rPr lang="en-US" dirty="0"/>
              <a:t>There is a strong correlation between the rising global average temperature…</a:t>
            </a:r>
          </a:p>
          <a:p>
            <a:endParaRPr lang="en-US" dirty="0"/>
          </a:p>
          <a:p>
            <a:r>
              <a:rPr lang="en-US" dirty="0"/>
              <a:t>And the decrease in the number of pirates occupying global waters</a:t>
            </a:r>
          </a:p>
        </p:txBody>
      </p:sp>
    </p:spTree>
    <p:extLst>
      <p:ext uri="{BB962C8B-B14F-4D97-AF65-F5344CB8AC3E}">
        <p14:creationId xmlns:p14="http://schemas.microsoft.com/office/powerpoint/2010/main" val="602570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8CE9-6050-28EF-39EF-5D905B4E5C45}"/>
            </a:ext>
          </a:extLst>
        </p:cNvPr>
        <p:cNvGrpSpPr/>
        <p:nvPr/>
      </p:nvGrpSpPr>
      <p:grpSpPr>
        <a:xfrm>
          <a:off x="0" y="0"/>
          <a:ext cx="0" cy="0"/>
          <a:chOff x="0" y="0"/>
          <a:chExt cx="0" cy="0"/>
        </a:xfrm>
      </p:grpSpPr>
      <p:pic>
        <p:nvPicPr>
          <p:cNvPr id="6146" name="Picture 2" descr="Pirates Caused Global Warming. Honest...">
            <a:extLst>
              <a:ext uri="{FF2B5EF4-FFF2-40B4-BE49-F238E27FC236}">
                <a16:creationId xmlns:a16="http://schemas.microsoft.com/office/drawing/2014/main" id="{AC2FCEE0-F701-311E-F6AD-DE8C421B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530" y="356493"/>
            <a:ext cx="7696940" cy="637306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6656C36-0467-2FDC-454A-D6CE2AD4C8F3}"/>
              </a:ext>
            </a:extLst>
          </p:cNvPr>
          <p:cNvGrpSpPr/>
          <p:nvPr/>
        </p:nvGrpSpPr>
        <p:grpSpPr>
          <a:xfrm>
            <a:off x="2121763" y="2272683"/>
            <a:ext cx="2382177" cy="1535840"/>
            <a:chOff x="3778980" y="2259365"/>
            <a:chExt cx="3494793" cy="2339271"/>
          </a:xfrm>
        </p:grpSpPr>
        <p:pic>
          <p:nvPicPr>
            <p:cNvPr id="6" name="Picture 2" descr="Famous Pirate Flags And Their Meanings - Vispronet">
              <a:extLst>
                <a:ext uri="{FF2B5EF4-FFF2-40B4-BE49-F238E27FC236}">
                  <a16:creationId xmlns:a16="http://schemas.microsoft.com/office/drawing/2014/main" id="{7FD7B067-6400-1048-CA5A-108CB5A5FD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0" t="3882" r="3584" b="4508"/>
            <a:stretch/>
          </p:blipFill>
          <p:spPr bwMode="auto">
            <a:xfrm>
              <a:off x="4294701" y="2259365"/>
              <a:ext cx="1834140" cy="1091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amous Pirate Flags And Their Meanings - Vispronet">
              <a:extLst>
                <a:ext uri="{FF2B5EF4-FFF2-40B4-BE49-F238E27FC236}">
                  <a16:creationId xmlns:a16="http://schemas.microsoft.com/office/drawing/2014/main" id="{B79D0387-3DC9-D048-DF56-2DCC96C6AA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2" t="4559" r="5437" b="3820"/>
            <a:stretch/>
          </p:blipFill>
          <p:spPr bwMode="auto">
            <a:xfrm>
              <a:off x="3778980" y="3506683"/>
              <a:ext cx="1796198" cy="1091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80041C09-EA99-1F83-4CFE-AA041EF25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6505" y="3429000"/>
              <a:ext cx="1577268" cy="9842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0746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0B81-B911-30F6-EA10-8A401C9D3382}"/>
            </a:ext>
          </a:extLst>
        </p:cNvPr>
        <p:cNvGrpSpPr/>
        <p:nvPr/>
      </p:nvGrpSpPr>
      <p:grpSpPr>
        <a:xfrm>
          <a:off x="0" y="0"/>
          <a:ext cx="0" cy="0"/>
          <a:chOff x="0" y="0"/>
          <a:chExt cx="0" cy="0"/>
        </a:xfrm>
      </p:grpSpPr>
      <p:pic>
        <p:nvPicPr>
          <p:cNvPr id="6146" name="Picture 2" descr="Pirates Caused Global Warming. Honest...">
            <a:extLst>
              <a:ext uri="{FF2B5EF4-FFF2-40B4-BE49-F238E27FC236}">
                <a16:creationId xmlns:a16="http://schemas.microsoft.com/office/drawing/2014/main" id="{D326A2C2-0A86-B1B6-980B-0311C7394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530" y="356493"/>
            <a:ext cx="7696940" cy="637306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BC97AB3-E821-8D94-9BDB-42CD7EA561F3}"/>
              </a:ext>
            </a:extLst>
          </p:cNvPr>
          <p:cNvGrpSpPr/>
          <p:nvPr/>
        </p:nvGrpSpPr>
        <p:grpSpPr>
          <a:xfrm>
            <a:off x="4057095" y="1482570"/>
            <a:ext cx="2382177" cy="1535840"/>
            <a:chOff x="3778980" y="2259365"/>
            <a:chExt cx="3494793" cy="2339271"/>
          </a:xfrm>
        </p:grpSpPr>
        <p:pic>
          <p:nvPicPr>
            <p:cNvPr id="6" name="Picture 2" descr="Famous Pirate Flags And Their Meanings - Vispronet">
              <a:extLst>
                <a:ext uri="{FF2B5EF4-FFF2-40B4-BE49-F238E27FC236}">
                  <a16:creationId xmlns:a16="http://schemas.microsoft.com/office/drawing/2014/main" id="{6932E4A1-63F5-00F7-2FA3-A9585F65B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0" t="3882" r="3584" b="4508"/>
            <a:stretch/>
          </p:blipFill>
          <p:spPr bwMode="auto">
            <a:xfrm>
              <a:off x="4294701" y="2259365"/>
              <a:ext cx="1834140" cy="1091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amous Pirate Flags And Their Meanings - Vispronet">
              <a:extLst>
                <a:ext uri="{FF2B5EF4-FFF2-40B4-BE49-F238E27FC236}">
                  <a16:creationId xmlns:a16="http://schemas.microsoft.com/office/drawing/2014/main" id="{FF30C9D2-6235-9499-539E-E3B6FB23D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2" t="4559" r="5437" b="3820"/>
            <a:stretch/>
          </p:blipFill>
          <p:spPr bwMode="auto">
            <a:xfrm>
              <a:off x="3778980" y="3506683"/>
              <a:ext cx="1796198" cy="1091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7C5159DD-32FB-165D-28BB-C5ABEBFA9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6505" y="3429000"/>
              <a:ext cx="1577268" cy="9842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lose">
            <a:extLst>
              <a:ext uri="{FF2B5EF4-FFF2-40B4-BE49-F238E27FC236}">
                <a16:creationId xmlns:a16="http://schemas.microsoft.com/office/drawing/2014/main" id="{3ED85902-CC0C-534A-BA13-03A315842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48870" y="1958210"/>
            <a:ext cx="1284287" cy="1284287"/>
          </a:xfrm>
          <a:prstGeom prst="rect">
            <a:avLst/>
          </a:prstGeom>
        </p:spPr>
      </p:pic>
    </p:spTree>
    <p:extLst>
      <p:ext uri="{BB962C8B-B14F-4D97-AF65-F5344CB8AC3E}">
        <p14:creationId xmlns:p14="http://schemas.microsoft.com/office/powerpoint/2010/main" val="53479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76B29-9427-E555-8F1D-5F4E3BBEB14C}"/>
            </a:ext>
          </a:extLst>
        </p:cNvPr>
        <p:cNvGrpSpPr/>
        <p:nvPr/>
      </p:nvGrpSpPr>
      <p:grpSpPr>
        <a:xfrm>
          <a:off x="0" y="0"/>
          <a:ext cx="0" cy="0"/>
          <a:chOff x="0" y="0"/>
          <a:chExt cx="0" cy="0"/>
        </a:xfrm>
      </p:grpSpPr>
      <p:pic>
        <p:nvPicPr>
          <p:cNvPr id="6146" name="Picture 2" descr="Pirates Caused Global Warming. Honest...">
            <a:extLst>
              <a:ext uri="{FF2B5EF4-FFF2-40B4-BE49-F238E27FC236}">
                <a16:creationId xmlns:a16="http://schemas.microsoft.com/office/drawing/2014/main" id="{A61EF4A5-AF59-D884-8FE5-683C89684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530" y="356493"/>
            <a:ext cx="7696940" cy="637306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0B5FA2F-7CEC-E6F5-213A-458735DF520E}"/>
              </a:ext>
            </a:extLst>
          </p:cNvPr>
          <p:cNvGrpSpPr/>
          <p:nvPr/>
        </p:nvGrpSpPr>
        <p:grpSpPr>
          <a:xfrm>
            <a:off x="5264458" y="887766"/>
            <a:ext cx="2476062" cy="1819524"/>
            <a:chOff x="5264458" y="887766"/>
            <a:chExt cx="2476062" cy="1819524"/>
          </a:xfrm>
        </p:grpSpPr>
        <p:grpSp>
          <p:nvGrpSpPr>
            <p:cNvPr id="2" name="Group 1">
              <a:extLst>
                <a:ext uri="{FF2B5EF4-FFF2-40B4-BE49-F238E27FC236}">
                  <a16:creationId xmlns:a16="http://schemas.microsoft.com/office/drawing/2014/main" id="{A6CDB3A3-53D7-510B-7448-862C31811EF6}"/>
                </a:ext>
              </a:extLst>
            </p:cNvPr>
            <p:cNvGrpSpPr/>
            <p:nvPr/>
          </p:nvGrpSpPr>
          <p:grpSpPr>
            <a:xfrm>
              <a:off x="5264458" y="887766"/>
              <a:ext cx="2476062" cy="1759927"/>
              <a:chOff x="4057095" y="1482570"/>
              <a:chExt cx="2476062" cy="1759927"/>
            </a:xfrm>
          </p:grpSpPr>
          <p:grpSp>
            <p:nvGrpSpPr>
              <p:cNvPr id="5" name="Group 4">
                <a:extLst>
                  <a:ext uri="{FF2B5EF4-FFF2-40B4-BE49-F238E27FC236}">
                    <a16:creationId xmlns:a16="http://schemas.microsoft.com/office/drawing/2014/main" id="{9C9571D1-18A1-6229-B367-1DADD3C6342A}"/>
                  </a:ext>
                </a:extLst>
              </p:cNvPr>
              <p:cNvGrpSpPr/>
              <p:nvPr/>
            </p:nvGrpSpPr>
            <p:grpSpPr>
              <a:xfrm>
                <a:off x="4057095" y="1482570"/>
                <a:ext cx="2382177" cy="1535840"/>
                <a:chOff x="3778980" y="2259365"/>
                <a:chExt cx="3494793" cy="2339271"/>
              </a:xfrm>
            </p:grpSpPr>
            <p:pic>
              <p:nvPicPr>
                <p:cNvPr id="6" name="Picture 2" descr="Famous Pirate Flags And Their Meanings - Vispronet">
                  <a:extLst>
                    <a:ext uri="{FF2B5EF4-FFF2-40B4-BE49-F238E27FC236}">
                      <a16:creationId xmlns:a16="http://schemas.microsoft.com/office/drawing/2014/main" id="{B20D27D5-F3D0-7889-CB5B-48D10ACD90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0" t="3882" r="3584" b="4508"/>
                <a:stretch/>
              </p:blipFill>
              <p:spPr bwMode="auto">
                <a:xfrm>
                  <a:off x="4294701" y="2259365"/>
                  <a:ext cx="1834140" cy="1091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amous Pirate Flags And Their Meanings - Vispronet">
                  <a:extLst>
                    <a:ext uri="{FF2B5EF4-FFF2-40B4-BE49-F238E27FC236}">
                      <a16:creationId xmlns:a16="http://schemas.microsoft.com/office/drawing/2014/main" id="{A7AB503C-3360-9360-86BB-61294E4C2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2" t="4559" r="5437" b="3820"/>
                <a:stretch/>
              </p:blipFill>
              <p:spPr bwMode="auto">
                <a:xfrm>
                  <a:off x="3778980" y="3506683"/>
                  <a:ext cx="1796198" cy="1091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EEFB9C52-1F95-EBE7-DC80-BB701A4CB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6505" y="3429000"/>
                  <a:ext cx="1577268" cy="9842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lose">
                <a:extLst>
                  <a:ext uri="{FF2B5EF4-FFF2-40B4-BE49-F238E27FC236}">
                    <a16:creationId xmlns:a16="http://schemas.microsoft.com/office/drawing/2014/main" id="{C60BEC3F-7561-FF2A-97D0-104F468190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48870" y="1958210"/>
                <a:ext cx="1284287" cy="1284287"/>
              </a:xfrm>
              <a:prstGeom prst="rect">
                <a:avLst/>
              </a:prstGeom>
            </p:spPr>
          </p:pic>
        </p:grpSp>
        <p:pic>
          <p:nvPicPr>
            <p:cNvPr id="4" name="Graphic 3" descr="Close">
              <a:extLst>
                <a:ext uri="{FF2B5EF4-FFF2-40B4-BE49-F238E27FC236}">
                  <a16:creationId xmlns:a16="http://schemas.microsoft.com/office/drawing/2014/main" id="{CE06562C-5EE1-186A-069D-9C65ED315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7225" y="1423003"/>
              <a:ext cx="1284287" cy="1284287"/>
            </a:xfrm>
            <a:prstGeom prst="rect">
              <a:avLst/>
            </a:prstGeom>
          </p:spPr>
        </p:pic>
      </p:grpSp>
    </p:spTree>
    <p:extLst>
      <p:ext uri="{BB962C8B-B14F-4D97-AF65-F5344CB8AC3E}">
        <p14:creationId xmlns:p14="http://schemas.microsoft.com/office/powerpoint/2010/main" val="366299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39D1-35F8-4B95-41E7-CAE9173970E1}"/>
              </a:ext>
            </a:extLst>
          </p:cNvPr>
          <p:cNvSpPr>
            <a:spLocks noGrp="1"/>
          </p:cNvSpPr>
          <p:nvPr>
            <p:ph type="title"/>
          </p:nvPr>
        </p:nvSpPr>
        <p:spPr/>
        <p:txBody>
          <a:bodyPr/>
          <a:lstStyle/>
          <a:p>
            <a:r>
              <a:rPr lang="en-US"/>
              <a:t>Battle of Cannae </a:t>
            </a:r>
          </a:p>
        </p:txBody>
      </p:sp>
      <p:sp>
        <p:nvSpPr>
          <p:cNvPr id="3" name="Content Placeholder 2">
            <a:extLst>
              <a:ext uri="{FF2B5EF4-FFF2-40B4-BE49-F238E27FC236}">
                <a16:creationId xmlns:a16="http://schemas.microsoft.com/office/drawing/2014/main" id="{7433E3E5-7F5E-96DF-7C06-04787AEBC6E1}"/>
              </a:ext>
            </a:extLst>
          </p:cNvPr>
          <p:cNvSpPr>
            <a:spLocks noGrp="1"/>
          </p:cNvSpPr>
          <p:nvPr>
            <p:ph idx="1"/>
          </p:nvPr>
        </p:nvSpPr>
        <p:spPr>
          <a:xfrm>
            <a:off x="838200" y="1825624"/>
            <a:ext cx="10515600" cy="4960657"/>
          </a:xfrm>
        </p:spPr>
        <p:txBody>
          <a:bodyPr/>
          <a:lstStyle/>
          <a:p>
            <a:r>
              <a:rPr lang="en-US"/>
              <a:t>216 BCE Second Punic War</a:t>
            </a:r>
          </a:p>
          <a:p>
            <a:endParaRPr lang="en-US"/>
          </a:p>
          <a:p>
            <a:r>
              <a:rPr lang="en-US"/>
              <a:t>Romans raised an army of ~70,000 troops to push Hannibal from the pennisula, some of whom were Celtic warriors from nearby regions</a:t>
            </a:r>
          </a:p>
          <a:p>
            <a:endParaRPr lang="en-US"/>
          </a:p>
          <a:p>
            <a:r>
              <a:rPr lang="en-US"/>
              <a:t>Some of whom were spies for Hannibal...</a:t>
            </a:r>
          </a:p>
        </p:txBody>
      </p:sp>
    </p:spTree>
    <p:extLst>
      <p:ext uri="{BB962C8B-B14F-4D97-AF65-F5344CB8AC3E}">
        <p14:creationId xmlns:p14="http://schemas.microsoft.com/office/powerpoint/2010/main" val="226367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3A2E4-13B5-9319-43EF-48ABDC35B1EF}"/>
            </a:ext>
          </a:extLst>
        </p:cNvPr>
        <p:cNvGrpSpPr/>
        <p:nvPr/>
      </p:nvGrpSpPr>
      <p:grpSpPr>
        <a:xfrm>
          <a:off x="0" y="0"/>
          <a:ext cx="0" cy="0"/>
          <a:chOff x="0" y="0"/>
          <a:chExt cx="0" cy="0"/>
        </a:xfrm>
      </p:grpSpPr>
      <p:pic>
        <p:nvPicPr>
          <p:cNvPr id="6146" name="Picture 2" descr="Pirates Caused Global Warming. Honest...">
            <a:extLst>
              <a:ext uri="{FF2B5EF4-FFF2-40B4-BE49-F238E27FC236}">
                <a16:creationId xmlns:a16="http://schemas.microsoft.com/office/drawing/2014/main" id="{A01B26CB-3163-B032-3CB0-DC1FF9796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530" y="356493"/>
            <a:ext cx="7696940" cy="637306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9F12DB7-824B-2B8C-E5F9-8D271FE5C6E6}"/>
              </a:ext>
            </a:extLst>
          </p:cNvPr>
          <p:cNvGrpSpPr/>
          <p:nvPr/>
        </p:nvGrpSpPr>
        <p:grpSpPr>
          <a:xfrm>
            <a:off x="9570128" y="128440"/>
            <a:ext cx="2476062" cy="2198832"/>
            <a:chOff x="8265110" y="1973274"/>
            <a:chExt cx="2476062" cy="2198832"/>
          </a:xfrm>
        </p:grpSpPr>
        <p:grpSp>
          <p:nvGrpSpPr>
            <p:cNvPr id="10" name="Group 9">
              <a:extLst>
                <a:ext uri="{FF2B5EF4-FFF2-40B4-BE49-F238E27FC236}">
                  <a16:creationId xmlns:a16="http://schemas.microsoft.com/office/drawing/2014/main" id="{54E62082-AE17-7F8C-EC1A-36836F208CF4}"/>
                </a:ext>
              </a:extLst>
            </p:cNvPr>
            <p:cNvGrpSpPr/>
            <p:nvPr/>
          </p:nvGrpSpPr>
          <p:grpSpPr>
            <a:xfrm>
              <a:off x="8265110" y="2352582"/>
              <a:ext cx="2476062" cy="1819524"/>
              <a:chOff x="5264458" y="887766"/>
              <a:chExt cx="2476062" cy="1819524"/>
            </a:xfrm>
          </p:grpSpPr>
          <p:grpSp>
            <p:nvGrpSpPr>
              <p:cNvPr id="2" name="Group 1">
                <a:extLst>
                  <a:ext uri="{FF2B5EF4-FFF2-40B4-BE49-F238E27FC236}">
                    <a16:creationId xmlns:a16="http://schemas.microsoft.com/office/drawing/2014/main" id="{2877F666-344F-A5D2-3AFC-AEB640068588}"/>
                  </a:ext>
                </a:extLst>
              </p:cNvPr>
              <p:cNvGrpSpPr/>
              <p:nvPr/>
            </p:nvGrpSpPr>
            <p:grpSpPr>
              <a:xfrm>
                <a:off x="5264458" y="887766"/>
                <a:ext cx="2476062" cy="1759927"/>
                <a:chOff x="4057095" y="1482570"/>
                <a:chExt cx="2476062" cy="1759927"/>
              </a:xfrm>
            </p:grpSpPr>
            <p:grpSp>
              <p:nvGrpSpPr>
                <p:cNvPr id="5" name="Group 4">
                  <a:extLst>
                    <a:ext uri="{FF2B5EF4-FFF2-40B4-BE49-F238E27FC236}">
                      <a16:creationId xmlns:a16="http://schemas.microsoft.com/office/drawing/2014/main" id="{F3E6CE80-2626-5C64-14A6-5342E977B755}"/>
                    </a:ext>
                  </a:extLst>
                </p:cNvPr>
                <p:cNvGrpSpPr/>
                <p:nvPr/>
              </p:nvGrpSpPr>
              <p:grpSpPr>
                <a:xfrm>
                  <a:off x="4057095" y="1482570"/>
                  <a:ext cx="2382177" cy="1535840"/>
                  <a:chOff x="3778980" y="2259365"/>
                  <a:chExt cx="3494793" cy="2339271"/>
                </a:xfrm>
              </p:grpSpPr>
              <p:pic>
                <p:nvPicPr>
                  <p:cNvPr id="6" name="Picture 2" descr="Famous Pirate Flags And Their Meanings - Vispronet">
                    <a:extLst>
                      <a:ext uri="{FF2B5EF4-FFF2-40B4-BE49-F238E27FC236}">
                        <a16:creationId xmlns:a16="http://schemas.microsoft.com/office/drawing/2014/main" id="{DF91C518-ACC1-C570-5EA6-6BF5BC60F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0" t="3882" r="3584" b="4508"/>
                  <a:stretch/>
                </p:blipFill>
                <p:spPr bwMode="auto">
                  <a:xfrm>
                    <a:off x="4294701" y="2259365"/>
                    <a:ext cx="1834140" cy="1091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amous Pirate Flags And Their Meanings - Vispronet">
                    <a:extLst>
                      <a:ext uri="{FF2B5EF4-FFF2-40B4-BE49-F238E27FC236}">
                        <a16:creationId xmlns:a16="http://schemas.microsoft.com/office/drawing/2014/main" id="{8A418F65-9D94-5D30-2EF7-1E76450B8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2" t="4559" r="5437" b="3820"/>
                  <a:stretch/>
                </p:blipFill>
                <p:spPr bwMode="auto">
                  <a:xfrm>
                    <a:off x="3778980" y="3506683"/>
                    <a:ext cx="1796198" cy="1091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E583849-3A50-0865-C51D-947F37B2F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6505" y="3429000"/>
                    <a:ext cx="1577268" cy="9842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Close">
                  <a:extLst>
                    <a:ext uri="{FF2B5EF4-FFF2-40B4-BE49-F238E27FC236}">
                      <a16:creationId xmlns:a16="http://schemas.microsoft.com/office/drawing/2014/main" id="{B007137A-F776-C682-5DA9-8D2AE832C3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48870" y="1958210"/>
                  <a:ext cx="1284287" cy="1284287"/>
                </a:xfrm>
                <a:prstGeom prst="rect">
                  <a:avLst/>
                </a:prstGeom>
              </p:spPr>
            </p:pic>
          </p:grpSp>
          <p:pic>
            <p:nvPicPr>
              <p:cNvPr id="4" name="Graphic 3" descr="Close">
                <a:extLst>
                  <a:ext uri="{FF2B5EF4-FFF2-40B4-BE49-F238E27FC236}">
                    <a16:creationId xmlns:a16="http://schemas.microsoft.com/office/drawing/2014/main" id="{8B4AA830-3FE2-0CD2-3A1D-599055FCF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7225" y="1423003"/>
                <a:ext cx="1284287" cy="1284287"/>
              </a:xfrm>
              <a:prstGeom prst="rect">
                <a:avLst/>
              </a:prstGeom>
            </p:spPr>
          </p:pic>
        </p:grpSp>
        <p:pic>
          <p:nvPicPr>
            <p:cNvPr id="9" name="Graphic 8" descr="Close">
              <a:extLst>
                <a:ext uri="{FF2B5EF4-FFF2-40B4-BE49-F238E27FC236}">
                  <a16:creationId xmlns:a16="http://schemas.microsoft.com/office/drawing/2014/main" id="{2090411D-240E-C54D-5A76-CE306480D7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8086" y="1973274"/>
              <a:ext cx="1284287" cy="1284287"/>
            </a:xfrm>
            <a:prstGeom prst="rect">
              <a:avLst/>
            </a:prstGeom>
          </p:spPr>
        </p:pic>
      </p:grpSp>
    </p:spTree>
    <p:extLst>
      <p:ext uri="{BB962C8B-B14F-4D97-AF65-F5344CB8AC3E}">
        <p14:creationId xmlns:p14="http://schemas.microsoft.com/office/powerpoint/2010/main" val="205638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AE34F-914A-51D5-7685-5FBE99D0C996}"/>
            </a:ext>
          </a:extLst>
        </p:cNvPr>
        <p:cNvGrpSpPr/>
        <p:nvPr/>
      </p:nvGrpSpPr>
      <p:grpSpPr>
        <a:xfrm>
          <a:off x="0" y="0"/>
          <a:ext cx="0" cy="0"/>
          <a:chOff x="0" y="0"/>
          <a:chExt cx="0" cy="0"/>
        </a:xfrm>
      </p:grpSpPr>
      <p:pic>
        <p:nvPicPr>
          <p:cNvPr id="5" name="Picture 2" descr="Machine generated alternative text:&#10;Number of people who drowned by falling into a pool &#10;correlates with &#10;Films Nicolas Cage appeared in &#10;Correlation: 66.6% &#10;1999 &#10;140 drovmings &#10;120 drovmings &#10;100 drovmings &#10;80 drovmings &#10;2000 &#10;2000 &#10;2001 &#10;2001 &#10;2002 &#10;2002 &#10;2003 &#10;2003 &#10;2004 &#10;2004 &#10;2005 &#10;2005 &#10;2006 &#10;2007 &#10;2007 &#10;2008 &#10;2008 &#10;2009 &#10;6 films &#10;4 films &#10;2 films &#10;0 films &#10;Nicholas Cage Swimming pool drownings &#10;Data sources: Centers for Disease Control &amp; Prevention and Internet Movie Database ">
            <a:extLst>
              <a:ext uri="{FF2B5EF4-FFF2-40B4-BE49-F238E27FC236}">
                <a16:creationId xmlns:a16="http://schemas.microsoft.com/office/drawing/2014/main" id="{FFA7D620-85FA-0EFA-B576-30578ED66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450" y="3286957"/>
            <a:ext cx="6063449" cy="3330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908888-FF16-C323-6C29-015C63C824E7}"/>
              </a:ext>
            </a:extLst>
          </p:cNvPr>
          <p:cNvSpPr>
            <a:spLocks noGrp="1"/>
          </p:cNvSpPr>
          <p:nvPr>
            <p:ph type="title"/>
          </p:nvPr>
        </p:nvSpPr>
        <p:spPr/>
        <p:txBody>
          <a:bodyPr/>
          <a:lstStyle/>
          <a:p>
            <a:r>
              <a:rPr lang="en-US" dirty="0"/>
              <a:t>Causation and Correlation</a:t>
            </a:r>
          </a:p>
        </p:txBody>
      </p:sp>
      <p:sp>
        <p:nvSpPr>
          <p:cNvPr id="3" name="Content Placeholder 2">
            <a:extLst>
              <a:ext uri="{FF2B5EF4-FFF2-40B4-BE49-F238E27FC236}">
                <a16:creationId xmlns:a16="http://schemas.microsoft.com/office/drawing/2014/main" id="{90C3A124-175C-616D-2879-B681A469A66C}"/>
              </a:ext>
            </a:extLst>
          </p:cNvPr>
          <p:cNvSpPr>
            <a:spLocks noGrp="1"/>
          </p:cNvSpPr>
          <p:nvPr>
            <p:ph idx="1"/>
          </p:nvPr>
        </p:nvSpPr>
        <p:spPr/>
        <p:txBody>
          <a:bodyPr/>
          <a:lstStyle/>
          <a:p>
            <a:r>
              <a:rPr lang="en-US" dirty="0"/>
              <a:t>Causation </a:t>
            </a:r>
            <a:r>
              <a:rPr lang="en-US" i="1" dirty="0"/>
              <a:t>is not </a:t>
            </a:r>
            <a:r>
              <a:rPr lang="en-US" dirty="0"/>
              <a:t>correlation </a:t>
            </a:r>
          </a:p>
          <a:p>
            <a:endParaRPr lang="en-US" dirty="0"/>
          </a:p>
          <a:p>
            <a:r>
              <a:rPr lang="en-US" dirty="0"/>
              <a:t>Correlations are – simply put – </a:t>
            </a:r>
            <a:r>
              <a:rPr lang="en-US" i="1" dirty="0"/>
              <a:t>everywhere</a:t>
            </a:r>
            <a:r>
              <a:rPr lang="en-US" dirty="0"/>
              <a:t>, but causation is a bit rarer</a:t>
            </a:r>
          </a:p>
          <a:p>
            <a:endParaRPr lang="en-US" dirty="0"/>
          </a:p>
          <a:p>
            <a:endParaRPr lang="en-US" dirty="0"/>
          </a:p>
          <a:p>
            <a:endParaRPr lang="en-US" dirty="0"/>
          </a:p>
        </p:txBody>
      </p:sp>
    </p:spTree>
    <p:extLst>
      <p:ext uri="{BB962C8B-B14F-4D97-AF65-F5344CB8AC3E}">
        <p14:creationId xmlns:p14="http://schemas.microsoft.com/office/powerpoint/2010/main" val="330089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9B350-941A-C47B-01E8-744EE5B3E255}"/>
            </a:ext>
          </a:extLst>
        </p:cNvPr>
        <p:cNvGrpSpPr/>
        <p:nvPr/>
      </p:nvGrpSpPr>
      <p:grpSpPr>
        <a:xfrm>
          <a:off x="0" y="0"/>
          <a:ext cx="0" cy="0"/>
          <a:chOff x="0" y="0"/>
          <a:chExt cx="0" cy="0"/>
        </a:xfrm>
      </p:grpSpPr>
      <p:pic>
        <p:nvPicPr>
          <p:cNvPr id="5" name="Picture 2" descr="Machine generated alternative text:&#10;Number of people who drowned by falling into a pool &#10;correlates with &#10;Films Nicolas Cage appeared in &#10;Correlation: 66.6% &#10;1999 &#10;140 drovmings &#10;120 drovmings &#10;100 drovmings &#10;80 drovmings &#10;2000 &#10;2000 &#10;2001 &#10;2001 &#10;2002 &#10;2002 &#10;2003 &#10;2003 &#10;2004 &#10;2004 &#10;2005 &#10;2005 &#10;2006 &#10;2007 &#10;2007 &#10;2008 &#10;2008 &#10;2009 &#10;6 films &#10;4 films &#10;2 films &#10;0 films &#10;Nicholas Cage Swimming pool drownings &#10;Data sources: Centers for Disease Control &amp; Prevention and Internet Movie Database ">
            <a:extLst>
              <a:ext uri="{FF2B5EF4-FFF2-40B4-BE49-F238E27FC236}">
                <a16:creationId xmlns:a16="http://schemas.microsoft.com/office/drawing/2014/main" id="{A278CD12-467A-3B75-8485-81B27CDBB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450" y="3286957"/>
            <a:ext cx="6063449" cy="3330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1E1120-7E3A-40A0-3DC2-0B426E2263B4}"/>
              </a:ext>
            </a:extLst>
          </p:cNvPr>
          <p:cNvSpPr>
            <a:spLocks noGrp="1"/>
          </p:cNvSpPr>
          <p:nvPr>
            <p:ph type="title"/>
          </p:nvPr>
        </p:nvSpPr>
        <p:spPr/>
        <p:txBody>
          <a:bodyPr/>
          <a:lstStyle/>
          <a:p>
            <a:r>
              <a:rPr lang="en-US" dirty="0"/>
              <a:t>Causation and Correlation</a:t>
            </a:r>
          </a:p>
        </p:txBody>
      </p:sp>
      <p:sp>
        <p:nvSpPr>
          <p:cNvPr id="3" name="Content Placeholder 2">
            <a:extLst>
              <a:ext uri="{FF2B5EF4-FFF2-40B4-BE49-F238E27FC236}">
                <a16:creationId xmlns:a16="http://schemas.microsoft.com/office/drawing/2014/main" id="{2EF7D748-F8C2-29D6-62B0-D72B4CABF844}"/>
              </a:ext>
            </a:extLst>
          </p:cNvPr>
          <p:cNvSpPr>
            <a:spLocks noGrp="1"/>
          </p:cNvSpPr>
          <p:nvPr>
            <p:ph idx="1"/>
          </p:nvPr>
        </p:nvSpPr>
        <p:spPr/>
        <p:txBody>
          <a:bodyPr/>
          <a:lstStyle/>
          <a:p>
            <a:r>
              <a:rPr lang="en-US" dirty="0"/>
              <a:t>Causation </a:t>
            </a:r>
            <a:r>
              <a:rPr lang="en-US" i="1" dirty="0"/>
              <a:t>is not </a:t>
            </a:r>
            <a:r>
              <a:rPr lang="en-US" dirty="0"/>
              <a:t>correlation </a:t>
            </a:r>
          </a:p>
          <a:p>
            <a:endParaRPr lang="en-US" dirty="0"/>
          </a:p>
          <a:p>
            <a:r>
              <a:rPr lang="en-US" dirty="0"/>
              <a:t>Correlations are – simply put – </a:t>
            </a:r>
            <a:r>
              <a:rPr lang="en-US" i="1" dirty="0"/>
              <a:t>everywhere</a:t>
            </a:r>
            <a:r>
              <a:rPr lang="en-US" dirty="0"/>
              <a:t>, but causation is a bit rarer</a:t>
            </a:r>
          </a:p>
          <a:p>
            <a:endParaRPr lang="en-US" dirty="0"/>
          </a:p>
          <a:p>
            <a:endParaRPr lang="en-US" dirty="0"/>
          </a:p>
          <a:p>
            <a:pPr marL="0" indent="0" algn="ctr">
              <a:buNone/>
            </a:pPr>
            <a:r>
              <a:rPr lang="en-US" sz="3600" b="1" dirty="0">
                <a:solidFill>
                  <a:srgbClr val="00B0F0"/>
                </a:solidFill>
              </a:rPr>
              <a:t>https://www.tylervigen.com/spurious-correlations</a:t>
            </a:r>
          </a:p>
          <a:p>
            <a:endParaRPr lang="en-US" dirty="0"/>
          </a:p>
        </p:txBody>
      </p:sp>
    </p:spTree>
    <p:extLst>
      <p:ext uri="{BB962C8B-B14F-4D97-AF65-F5344CB8AC3E}">
        <p14:creationId xmlns:p14="http://schemas.microsoft.com/office/powerpoint/2010/main" val="3197356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A0F6-E4D9-F405-915C-C0A6569E8D22}"/>
              </a:ext>
            </a:extLst>
          </p:cNvPr>
          <p:cNvSpPr>
            <a:spLocks noGrp="1"/>
          </p:cNvSpPr>
          <p:nvPr>
            <p:ph type="title"/>
          </p:nvPr>
        </p:nvSpPr>
        <p:spPr/>
        <p:txBody>
          <a:bodyPr/>
          <a:lstStyle/>
          <a:p>
            <a:r>
              <a:rPr lang="en-US"/>
              <a:t>Secrecy</a:t>
            </a:r>
          </a:p>
        </p:txBody>
      </p:sp>
      <p:sp>
        <p:nvSpPr>
          <p:cNvPr id="3" name="Content Placeholder 2">
            <a:extLst>
              <a:ext uri="{FF2B5EF4-FFF2-40B4-BE49-F238E27FC236}">
                <a16:creationId xmlns:a16="http://schemas.microsoft.com/office/drawing/2014/main" id="{B3FA04CC-D836-EA45-4CF9-A9CA571EE05B}"/>
              </a:ext>
            </a:extLst>
          </p:cNvPr>
          <p:cNvSpPr>
            <a:spLocks noGrp="1"/>
          </p:cNvSpPr>
          <p:nvPr>
            <p:ph idx="1"/>
          </p:nvPr>
        </p:nvSpPr>
        <p:spPr/>
        <p:txBody>
          <a:bodyPr/>
          <a:lstStyle/>
          <a:p>
            <a:r>
              <a:rPr lang="en-US"/>
              <a:t>Intelligence appears to crucially involve some manner of secrecy</a:t>
            </a:r>
          </a:p>
          <a:p>
            <a:endParaRPr lang="en-US"/>
          </a:p>
          <a:p>
            <a:r>
              <a:rPr lang="en-US"/>
              <a:t>Following 9/11 when a U.S. Senator revealed to the press that the phones of members of Al-Queda were being tracked by U.S. authorities, Al-Queda switched carriers</a:t>
            </a:r>
          </a:p>
          <a:p>
            <a:endParaRPr lang="en-US"/>
          </a:p>
          <a:p>
            <a:r>
              <a:rPr lang="en-US"/>
              <a:t>The covert nature of intelligence gathering is what seems to distinguish it from simply seeking justified beliefs</a:t>
            </a:r>
          </a:p>
        </p:txBody>
      </p:sp>
    </p:spTree>
    <p:extLst>
      <p:ext uri="{BB962C8B-B14F-4D97-AF65-F5344CB8AC3E}">
        <p14:creationId xmlns:p14="http://schemas.microsoft.com/office/powerpoint/2010/main" val="951153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Preliminary Intelligence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p:txBody>
          <a:bodyPr/>
          <a:lstStyle/>
          <a:p>
            <a:endParaRPr lang="en-US" i="1"/>
          </a:p>
          <a:p>
            <a:r>
              <a:rPr lang="en-US" i="1"/>
              <a:t>Intelligence</a:t>
            </a:r>
            <a:r>
              <a:rPr lang="en-US"/>
              <a:t> =</a:t>
            </a:r>
            <a:r>
              <a:rPr lang="en-US" baseline="-25000"/>
              <a:t>def</a:t>
            </a:r>
            <a:r>
              <a:rPr lang="en-US"/>
              <a:t> Evidence acquired to justify beliefs obtained through intelligence gathering </a:t>
            </a:r>
          </a:p>
          <a:p>
            <a:pPr marL="0" indent="0">
              <a:buNone/>
            </a:pPr>
            <a:endParaRPr lang="en-US"/>
          </a:p>
          <a:p>
            <a:r>
              <a:rPr lang="en-US" i="1"/>
              <a:t>Intelligence gathering </a:t>
            </a:r>
            <a:r>
              <a:rPr lang="en-US"/>
              <a:t>=</a:t>
            </a:r>
            <a:r>
              <a:rPr lang="en-US" baseline="-25000"/>
              <a:t>def</a:t>
            </a:r>
            <a:r>
              <a:rPr lang="en-US"/>
              <a:t> Covert behavior aimed at acquiring information to promote the interests of an individual or collective, using methods deemed reliable by the individual or collective</a:t>
            </a:r>
          </a:p>
        </p:txBody>
      </p:sp>
    </p:spTree>
    <p:extLst>
      <p:ext uri="{BB962C8B-B14F-4D97-AF65-F5344CB8AC3E}">
        <p14:creationId xmlns:p14="http://schemas.microsoft.com/office/powerpoint/2010/main" val="2634814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and reflect on the definitions of intelligence and intelligence gathering presented </a:t>
            </a:r>
          </a:p>
          <a:p>
            <a:endParaRPr lang="en-US"/>
          </a:p>
          <a:p>
            <a:r>
              <a:rPr lang="en-US"/>
              <a:t>In light of your earlier research and the motivations I’ve given here, I would like to you investigate the plausibility of these definitions</a:t>
            </a:r>
          </a:p>
          <a:p>
            <a:pPr marL="0" indent="0">
              <a:buNone/>
            </a:pPr>
            <a:endParaRPr lang="en-US"/>
          </a:p>
          <a:p>
            <a:r>
              <a:rPr lang="en-US" b="1">
                <a:solidFill>
                  <a:srgbClr val="FF0000"/>
                </a:solidFill>
              </a:rPr>
              <a:t>Because they are </a:t>
            </a:r>
            <a:r>
              <a:rPr lang="en-US" b="1" i="1">
                <a:solidFill>
                  <a:srgbClr val="FF0000"/>
                </a:solidFill>
              </a:rPr>
              <a:t>definitions, </a:t>
            </a:r>
            <a:r>
              <a:rPr lang="en-US" b="1">
                <a:solidFill>
                  <a:srgbClr val="FF0000"/>
                </a:solidFill>
              </a:rPr>
              <a:t>the left-hand side of the “=</a:t>
            </a:r>
            <a:r>
              <a:rPr lang="en-US" b="1" baseline="-25000">
                <a:solidFill>
                  <a:srgbClr val="FF0000"/>
                </a:solidFill>
              </a:rPr>
              <a:t>def</a:t>
            </a:r>
            <a:r>
              <a:rPr lang="en-US" b="1">
                <a:solidFill>
                  <a:srgbClr val="FF0000"/>
                </a:solidFill>
              </a:rPr>
              <a:t>” accurately applies to some phenomena just in case the right-hand side does</a:t>
            </a:r>
          </a:p>
        </p:txBody>
      </p:sp>
    </p:spTree>
    <p:extLst>
      <p:ext uri="{BB962C8B-B14F-4D97-AF65-F5344CB8AC3E}">
        <p14:creationId xmlns:p14="http://schemas.microsoft.com/office/powerpoint/2010/main" val="344201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4528-46D6-D087-9610-E633753541A0}"/>
              </a:ext>
            </a:extLst>
          </p:cNvPr>
          <p:cNvSpPr>
            <a:spLocks noGrp="1"/>
          </p:cNvSpPr>
          <p:nvPr>
            <p:ph type="title"/>
          </p:nvPr>
        </p:nvSpPr>
        <p:spPr/>
        <p:txBody>
          <a:bodyPr/>
          <a:lstStyle/>
          <a:p>
            <a:r>
              <a:rPr lang="en-US"/>
              <a:t>Evidence vs Information </a:t>
            </a:r>
          </a:p>
        </p:txBody>
      </p:sp>
      <p:sp>
        <p:nvSpPr>
          <p:cNvPr id="3" name="Content Placeholder 2">
            <a:extLst>
              <a:ext uri="{FF2B5EF4-FFF2-40B4-BE49-F238E27FC236}">
                <a16:creationId xmlns:a16="http://schemas.microsoft.com/office/drawing/2014/main" id="{5DD25F59-73E4-37E8-CF6B-93D64338F62A}"/>
              </a:ext>
            </a:extLst>
          </p:cNvPr>
          <p:cNvSpPr>
            <a:spLocks noGrp="1"/>
          </p:cNvSpPr>
          <p:nvPr>
            <p:ph idx="1"/>
          </p:nvPr>
        </p:nvSpPr>
        <p:spPr/>
        <p:txBody>
          <a:bodyPr/>
          <a:lstStyle/>
          <a:p>
            <a:r>
              <a:rPr lang="en-US"/>
              <a:t>What distinguishes evidence from information?</a:t>
            </a:r>
          </a:p>
          <a:p>
            <a:endParaRPr lang="en-US"/>
          </a:p>
          <a:p>
            <a:r>
              <a:rPr lang="en-US"/>
              <a:t>Presumably, evidence is a type of information that supports or provides justification for some belief</a:t>
            </a:r>
          </a:p>
          <a:p>
            <a:endParaRPr lang="en-US"/>
          </a:p>
          <a:p>
            <a:r>
              <a:rPr lang="en-US"/>
              <a:t>However, not all information is evidence</a:t>
            </a:r>
          </a:p>
        </p:txBody>
      </p:sp>
    </p:spTree>
    <p:extLst>
      <p:ext uri="{BB962C8B-B14F-4D97-AF65-F5344CB8AC3E}">
        <p14:creationId xmlns:p14="http://schemas.microsoft.com/office/powerpoint/2010/main" val="825208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4B21-F928-17CE-A682-23AACC548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102C6-525D-3192-F784-2AFFBCF8D913}"/>
              </a:ext>
            </a:extLst>
          </p:cNvPr>
          <p:cNvSpPr>
            <a:spLocks noGrp="1"/>
          </p:cNvSpPr>
          <p:nvPr>
            <p:ph type="title"/>
          </p:nvPr>
        </p:nvSpPr>
        <p:spPr/>
        <p:txBody>
          <a:bodyPr/>
          <a:lstStyle/>
          <a:p>
            <a:r>
              <a:rPr lang="en-US"/>
              <a:t>Truth-Seeking</a:t>
            </a:r>
          </a:p>
        </p:txBody>
      </p:sp>
      <p:sp>
        <p:nvSpPr>
          <p:cNvPr id="3" name="Content Placeholder 2">
            <a:extLst>
              <a:ext uri="{FF2B5EF4-FFF2-40B4-BE49-F238E27FC236}">
                <a16:creationId xmlns:a16="http://schemas.microsoft.com/office/drawing/2014/main" id="{A213062A-4DEA-E6B6-F384-061CFF939D82}"/>
              </a:ext>
            </a:extLst>
          </p:cNvPr>
          <p:cNvSpPr>
            <a:spLocks noGrp="1"/>
          </p:cNvSpPr>
          <p:nvPr>
            <p:ph idx="1"/>
          </p:nvPr>
        </p:nvSpPr>
        <p:spPr>
          <a:xfrm>
            <a:off x="838200" y="1825624"/>
            <a:ext cx="10515600" cy="5032375"/>
          </a:xfrm>
        </p:spPr>
        <p:txBody>
          <a:bodyPr/>
          <a:lstStyle/>
          <a:p>
            <a:r>
              <a:rPr lang="en-US"/>
              <a:t>The readings and our scenarios suggest that </a:t>
            </a:r>
            <a:r>
              <a:rPr lang="en-US" i="1"/>
              <a:t>truth</a:t>
            </a:r>
            <a:r>
              <a:rPr lang="en-US"/>
              <a:t> is ultimate and appropriate goal for the intelligence analyst </a:t>
            </a:r>
          </a:p>
          <a:p>
            <a:endParaRPr lang="en-US"/>
          </a:p>
          <a:p>
            <a:r>
              <a:rPr lang="en-US"/>
              <a:t>We have described intelligence gathering as, after all, seeking justified beliefs, and this goal is intimately connected with truth</a:t>
            </a:r>
          </a:p>
          <a:p>
            <a:endParaRPr lang="en-US"/>
          </a:p>
          <a:p>
            <a:r>
              <a:rPr lang="en-US"/>
              <a:t>But truth may be detrimental to intelligence gathering and intelligence: </a:t>
            </a:r>
          </a:p>
          <a:p>
            <a:pPr lvl="1"/>
            <a:r>
              <a:rPr lang="en-US"/>
              <a:t>Seeking truth may undermine crucial, immediate goals</a:t>
            </a:r>
          </a:p>
          <a:p>
            <a:pPr lvl="1"/>
            <a:r>
              <a:rPr lang="en-US"/>
              <a:t>Presenting a truth now may prevent presentations of truth later </a:t>
            </a:r>
          </a:p>
          <a:p>
            <a:pPr lvl="1"/>
            <a:r>
              <a:rPr lang="en-US"/>
              <a:t>A gven truth may be misunderstood when nearby falsehoods are not</a:t>
            </a:r>
          </a:p>
        </p:txBody>
      </p:sp>
    </p:spTree>
    <p:extLst>
      <p:ext uri="{BB962C8B-B14F-4D97-AF65-F5344CB8AC3E}">
        <p14:creationId xmlns:p14="http://schemas.microsoft.com/office/powerpoint/2010/main" val="2664113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DB6A-F708-7092-7E2D-01A6A11D5A4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E25B2CEC-B88C-C5A3-A411-35CFCD16FA75}"/>
              </a:ext>
            </a:extLst>
          </p:cNvPr>
          <p:cNvSpPr>
            <a:spLocks noGrp="1"/>
          </p:cNvSpPr>
          <p:nvPr>
            <p:ph idx="1"/>
          </p:nvPr>
        </p:nvSpPr>
        <p:spPr/>
        <p:txBody>
          <a:bodyPr/>
          <a:lstStyle/>
          <a:p>
            <a:r>
              <a:rPr lang="en-US"/>
              <a:t>We have worked our way to definitions for “intelligence” and “intelligence gathering”</a:t>
            </a:r>
          </a:p>
          <a:p>
            <a:endParaRPr lang="en-US"/>
          </a:p>
          <a:p>
            <a:r>
              <a:rPr lang="en-US"/>
              <a:t>And in passing, discussed important features of intelligence analysis: </a:t>
            </a:r>
          </a:p>
          <a:p>
            <a:pPr lvl="1"/>
            <a:r>
              <a:rPr lang="en-US"/>
              <a:t>Evidence &amp; Risky Arguments</a:t>
            </a:r>
          </a:p>
          <a:p>
            <a:pPr lvl="1"/>
            <a:r>
              <a:rPr lang="en-US"/>
              <a:t>Sampling &amp; Proportions </a:t>
            </a:r>
          </a:p>
          <a:p>
            <a:pPr lvl="1"/>
            <a:r>
              <a:rPr lang="en-US"/>
              <a:t>Retrodiction, Prediction, &amp; Explanation</a:t>
            </a:r>
          </a:p>
          <a:p>
            <a:pPr lvl="1"/>
            <a:r>
              <a:rPr lang="en-US"/>
              <a:t>Contextualizing Raw Information </a:t>
            </a:r>
          </a:p>
          <a:p>
            <a:pPr lvl="1"/>
            <a:r>
              <a:rPr lang="en-US"/>
              <a:t>Secrecy</a:t>
            </a:r>
          </a:p>
          <a:p>
            <a:pPr lvl="1"/>
            <a:endParaRPr lang="en-US"/>
          </a:p>
          <a:p>
            <a:pPr lvl="1"/>
            <a:endParaRPr lang="en-US"/>
          </a:p>
        </p:txBody>
      </p:sp>
    </p:spTree>
    <p:extLst>
      <p:ext uri="{BB962C8B-B14F-4D97-AF65-F5344CB8AC3E}">
        <p14:creationId xmlns:p14="http://schemas.microsoft.com/office/powerpoint/2010/main" val="2256227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2DEA-6DE7-5B41-D379-9CC93D258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6155C-AF95-03D2-E62D-C98D1B036C71}"/>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EAAB6A6-9395-1B7B-8A6B-14A1FB8A97AC}"/>
              </a:ext>
            </a:extLst>
          </p:cNvPr>
          <p:cNvSpPr>
            <a:spLocks noGrp="1"/>
          </p:cNvSpPr>
          <p:nvPr>
            <p:ph idx="1"/>
          </p:nvPr>
        </p:nvSpPr>
        <p:spPr/>
        <p:txBody>
          <a:bodyPr/>
          <a:lstStyle/>
          <a:p>
            <a:r>
              <a:rPr lang="en-US"/>
              <a:t>Intelligence Analysis on the Ground</a:t>
            </a:r>
          </a:p>
          <a:p>
            <a:endParaRPr lang="en-US"/>
          </a:p>
          <a:p>
            <a:r>
              <a:rPr lang="en-US"/>
              <a:t>Conceptual Foundations</a:t>
            </a:r>
          </a:p>
          <a:p>
            <a:endParaRPr lang="en-US"/>
          </a:p>
          <a:p>
            <a:r>
              <a:rPr lang="en-US">
                <a:solidFill>
                  <a:srgbClr val="FF0000"/>
                </a:solidFill>
              </a:rPr>
              <a:t>Analytical Toolkit</a:t>
            </a:r>
          </a:p>
        </p:txBody>
      </p:sp>
    </p:spTree>
    <p:extLst>
      <p:ext uri="{BB962C8B-B14F-4D97-AF65-F5344CB8AC3E}">
        <p14:creationId xmlns:p14="http://schemas.microsoft.com/office/powerpoint/2010/main" val="182008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30B92-10B1-DCB8-4E15-2B2078E63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4D8A1-C173-C437-EEFF-583EBAF72C5D}"/>
              </a:ext>
            </a:extLst>
          </p:cNvPr>
          <p:cNvSpPr>
            <a:spLocks noGrp="1"/>
          </p:cNvSpPr>
          <p:nvPr>
            <p:ph type="title"/>
          </p:nvPr>
        </p:nvSpPr>
        <p:spPr/>
        <p:txBody>
          <a:bodyPr/>
          <a:lstStyle/>
          <a:p>
            <a:r>
              <a:rPr lang="en-US"/>
              <a:t>Battle of Cannae </a:t>
            </a:r>
          </a:p>
        </p:txBody>
      </p:sp>
      <p:sp>
        <p:nvSpPr>
          <p:cNvPr id="3" name="Content Placeholder 2">
            <a:extLst>
              <a:ext uri="{FF2B5EF4-FFF2-40B4-BE49-F238E27FC236}">
                <a16:creationId xmlns:a16="http://schemas.microsoft.com/office/drawing/2014/main" id="{DE27DEDA-B92E-EA6E-B795-724B76D0848A}"/>
              </a:ext>
            </a:extLst>
          </p:cNvPr>
          <p:cNvSpPr>
            <a:spLocks noGrp="1"/>
          </p:cNvSpPr>
          <p:nvPr>
            <p:ph idx="1"/>
          </p:nvPr>
        </p:nvSpPr>
        <p:spPr>
          <a:xfrm>
            <a:off x="838200" y="1825624"/>
            <a:ext cx="10515600" cy="4960657"/>
          </a:xfrm>
        </p:spPr>
        <p:txBody>
          <a:bodyPr/>
          <a:lstStyle/>
          <a:p>
            <a:r>
              <a:rPr lang="en-US"/>
              <a:t>Romans had experienced soldiers push through the center of Hannibal’s troops, with the goal of splitting his army </a:t>
            </a:r>
          </a:p>
          <a:p>
            <a:endParaRPr lang="en-US"/>
          </a:p>
          <a:p>
            <a:r>
              <a:rPr lang="en-US"/>
              <a:t>Hannibal placed weakest </a:t>
            </a:r>
            <a:br>
              <a:rPr lang="en-US"/>
            </a:br>
            <a:r>
              <a:rPr lang="en-US"/>
              <a:t>troops in the center, </a:t>
            </a:r>
            <a:br>
              <a:rPr lang="en-US"/>
            </a:br>
            <a:r>
              <a:rPr lang="en-US"/>
              <a:t>flanked by elite troops</a:t>
            </a:r>
          </a:p>
          <a:p>
            <a:endParaRPr lang="en-US"/>
          </a:p>
        </p:txBody>
      </p:sp>
      <p:pic>
        <p:nvPicPr>
          <p:cNvPr id="6" name="Picture 5" descr="A diagram of a roman attack&#10;&#10;Description automatically generated">
            <a:extLst>
              <a:ext uri="{FF2B5EF4-FFF2-40B4-BE49-F238E27FC236}">
                <a16:creationId xmlns:a16="http://schemas.microsoft.com/office/drawing/2014/main" id="{A19F4AE6-2BA2-13EA-C82F-E1EB167BA8CA}"/>
              </a:ext>
            </a:extLst>
          </p:cNvPr>
          <p:cNvPicPr>
            <a:picLocks noChangeAspect="1"/>
          </p:cNvPicPr>
          <p:nvPr/>
        </p:nvPicPr>
        <p:blipFill rotWithShape="1">
          <a:blip r:embed="rId2"/>
          <a:srcRect b="63006"/>
          <a:stretch/>
        </p:blipFill>
        <p:spPr>
          <a:xfrm>
            <a:off x="4957483" y="2992793"/>
            <a:ext cx="7055224" cy="3688341"/>
          </a:xfrm>
          <a:prstGeom prst="rect">
            <a:avLst/>
          </a:prstGeom>
        </p:spPr>
      </p:pic>
    </p:spTree>
    <p:extLst>
      <p:ext uri="{BB962C8B-B14F-4D97-AF65-F5344CB8AC3E}">
        <p14:creationId xmlns:p14="http://schemas.microsoft.com/office/powerpoint/2010/main" val="1509409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1CA6D-1EAB-DAD5-7945-DE6B5E5D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6CDD99-B4EE-67D9-4EC0-40AE0147C5FC}"/>
              </a:ext>
            </a:extLst>
          </p:cNvPr>
          <p:cNvSpPr>
            <a:spLocks noGrp="1"/>
          </p:cNvSpPr>
          <p:nvPr>
            <p:ph type="title"/>
          </p:nvPr>
        </p:nvSpPr>
        <p:spPr/>
        <p:txBody>
          <a:bodyPr/>
          <a:lstStyle/>
          <a:p>
            <a:r>
              <a:rPr lang="en-US"/>
              <a:t>Knowledge</a:t>
            </a:r>
          </a:p>
        </p:txBody>
      </p:sp>
      <p:sp>
        <p:nvSpPr>
          <p:cNvPr id="3" name="Content Placeholder 2">
            <a:extLst>
              <a:ext uri="{FF2B5EF4-FFF2-40B4-BE49-F238E27FC236}">
                <a16:creationId xmlns:a16="http://schemas.microsoft.com/office/drawing/2014/main" id="{9D7C5984-F985-077F-C0B1-5ACE11630CE8}"/>
              </a:ext>
            </a:extLst>
          </p:cNvPr>
          <p:cNvSpPr>
            <a:spLocks noGrp="1"/>
          </p:cNvSpPr>
          <p:nvPr>
            <p:ph idx="1"/>
          </p:nvPr>
        </p:nvSpPr>
        <p:spPr/>
        <p:txBody>
          <a:bodyPr>
            <a:normAutofit/>
          </a:bodyPr>
          <a:lstStyle/>
          <a:p>
            <a:r>
              <a:rPr lang="en-US"/>
              <a:t>Knowledge is factive, i.e. if S knows P then P is true</a:t>
            </a:r>
          </a:p>
          <a:p>
            <a:endParaRPr lang="en-US"/>
          </a:p>
          <a:p>
            <a:r>
              <a:rPr lang="en-US"/>
              <a:t>Knowledge is not certainty</a:t>
            </a:r>
          </a:p>
          <a:p>
            <a:endParaRPr lang="en-US"/>
          </a:p>
          <a:p>
            <a:r>
              <a:rPr lang="en-US"/>
              <a:t>Knowledge is not just being in position to know</a:t>
            </a:r>
          </a:p>
          <a:p>
            <a:endParaRPr lang="en-US"/>
          </a:p>
          <a:p>
            <a:r>
              <a:rPr lang="en-US"/>
              <a:t>Knowledge is not merely justified, true, belief </a:t>
            </a:r>
          </a:p>
          <a:p>
            <a:endParaRPr lang="en-US"/>
          </a:p>
        </p:txBody>
      </p:sp>
    </p:spTree>
    <p:extLst>
      <p:ext uri="{BB962C8B-B14F-4D97-AF65-F5344CB8AC3E}">
        <p14:creationId xmlns:p14="http://schemas.microsoft.com/office/powerpoint/2010/main" val="401775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7129-9390-0389-82FF-C6590EEC9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2D399-8988-0957-1C1F-CC00C3425B70}"/>
              </a:ext>
            </a:extLst>
          </p:cNvPr>
          <p:cNvSpPr>
            <a:spLocks noGrp="1"/>
          </p:cNvSpPr>
          <p:nvPr>
            <p:ph type="title"/>
          </p:nvPr>
        </p:nvSpPr>
        <p:spPr/>
        <p:txBody>
          <a:bodyPr/>
          <a:lstStyle/>
          <a:p>
            <a:r>
              <a:rPr lang="en-US"/>
              <a:t>Pragmatic Encroachment</a:t>
            </a:r>
          </a:p>
        </p:txBody>
      </p:sp>
      <p:sp>
        <p:nvSpPr>
          <p:cNvPr id="3" name="Content Placeholder 2">
            <a:extLst>
              <a:ext uri="{FF2B5EF4-FFF2-40B4-BE49-F238E27FC236}">
                <a16:creationId xmlns:a16="http://schemas.microsoft.com/office/drawing/2014/main" id="{1B8F68AB-F6AD-B650-F62F-1772243D9A6E}"/>
              </a:ext>
            </a:extLst>
          </p:cNvPr>
          <p:cNvSpPr>
            <a:spLocks noGrp="1"/>
          </p:cNvSpPr>
          <p:nvPr>
            <p:ph idx="1"/>
          </p:nvPr>
        </p:nvSpPr>
        <p:spPr/>
        <p:txBody>
          <a:bodyPr/>
          <a:lstStyle/>
          <a:p>
            <a:r>
              <a:rPr lang="en-US"/>
              <a:t>It seems plausible that your environment may affect whether you know or are in a position to know or have justified belief in some content</a:t>
            </a:r>
          </a:p>
          <a:p>
            <a:endParaRPr lang="en-US" i="1"/>
          </a:p>
          <a:p>
            <a:r>
              <a:rPr lang="en-US" i="1"/>
              <a:t>Pragmatic Encroachment </a:t>
            </a:r>
            <a:r>
              <a:rPr lang="en-US"/>
              <a:t>is a thesis in epistemology that maintains differences in pragmatic environment may constitute differences in knowledge</a:t>
            </a:r>
          </a:p>
          <a:p>
            <a:pPr marL="0" indent="0" algn="ctr">
              <a:buNone/>
            </a:pPr>
            <a:endParaRPr lang="en-US"/>
          </a:p>
          <a:p>
            <a:endParaRPr lang="en-US"/>
          </a:p>
        </p:txBody>
      </p:sp>
    </p:spTree>
    <p:extLst>
      <p:ext uri="{BB962C8B-B14F-4D97-AF65-F5344CB8AC3E}">
        <p14:creationId xmlns:p14="http://schemas.microsoft.com/office/powerpoint/2010/main" val="400901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5B42-99EB-8A48-33B0-DA14AA5C1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97149-E773-13BD-DFBF-44E14222DD5C}"/>
              </a:ext>
            </a:extLst>
          </p:cNvPr>
          <p:cNvSpPr>
            <a:spLocks noGrp="1"/>
          </p:cNvSpPr>
          <p:nvPr>
            <p:ph type="title"/>
          </p:nvPr>
        </p:nvSpPr>
        <p:spPr/>
        <p:txBody>
          <a:bodyPr/>
          <a:lstStyle/>
          <a:p>
            <a:r>
              <a:rPr lang="en-US"/>
              <a:t>Low Stakes</a:t>
            </a:r>
          </a:p>
        </p:txBody>
      </p:sp>
      <p:sp>
        <p:nvSpPr>
          <p:cNvPr id="3" name="Content Placeholder 2">
            <a:extLst>
              <a:ext uri="{FF2B5EF4-FFF2-40B4-BE49-F238E27FC236}">
                <a16:creationId xmlns:a16="http://schemas.microsoft.com/office/drawing/2014/main" id="{13A1BA2F-8458-5A3B-D26B-ECB68E2FCF06}"/>
              </a:ext>
            </a:extLst>
          </p:cNvPr>
          <p:cNvSpPr>
            <a:spLocks noGrp="1"/>
          </p:cNvSpPr>
          <p:nvPr>
            <p:ph idx="1"/>
          </p:nvPr>
        </p:nvSpPr>
        <p:spPr/>
        <p:txBody>
          <a:bodyPr/>
          <a:lstStyle/>
          <a:p>
            <a:pPr marL="0" indent="0">
              <a:buNone/>
            </a:pPr>
            <a:r>
              <a:rPr lang="en-US" b="0" i="0">
                <a:solidFill>
                  <a:srgbClr val="1A1A1A"/>
                </a:solidFill>
                <a:effectLst/>
              </a:rPr>
              <a:t>Hannah and her wife Sarah are driving home on a Friday afternoon. They plan to stop at the bank on the way home to deposit their paychecks. It is not important that they do so, as they have no impending bills. But as they drive past the bank, they notice that the lines inside are very long, as they often are on Friday afternoons. Realizing that it wasn’t very important that their paychecks are deposited right away, Hannah says, “I know the bank will be open tomorrow, since I was there just two weeks ago on Saturday morning. So we can deposit our paychecks tomorrow morning”.</a:t>
            </a:r>
            <a:endParaRPr lang="en-US"/>
          </a:p>
          <a:p>
            <a:endParaRPr lang="en-US"/>
          </a:p>
        </p:txBody>
      </p:sp>
    </p:spTree>
    <p:extLst>
      <p:ext uri="{BB962C8B-B14F-4D97-AF65-F5344CB8AC3E}">
        <p14:creationId xmlns:p14="http://schemas.microsoft.com/office/powerpoint/2010/main" val="1278642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E1864-9A1B-1C0F-755C-453758D26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65A41-2814-A942-7E40-93771CF6B84B}"/>
              </a:ext>
            </a:extLst>
          </p:cNvPr>
          <p:cNvSpPr>
            <a:spLocks noGrp="1"/>
          </p:cNvSpPr>
          <p:nvPr>
            <p:ph type="title"/>
          </p:nvPr>
        </p:nvSpPr>
        <p:spPr/>
        <p:txBody>
          <a:bodyPr/>
          <a:lstStyle/>
          <a:p>
            <a:r>
              <a:rPr lang="en-US"/>
              <a:t>Low Stakes</a:t>
            </a:r>
          </a:p>
        </p:txBody>
      </p:sp>
      <p:sp>
        <p:nvSpPr>
          <p:cNvPr id="3" name="Content Placeholder 2">
            <a:extLst>
              <a:ext uri="{FF2B5EF4-FFF2-40B4-BE49-F238E27FC236}">
                <a16:creationId xmlns:a16="http://schemas.microsoft.com/office/drawing/2014/main" id="{8DB8F8CA-8C05-44FF-B7D1-9E56CB4BBCCF}"/>
              </a:ext>
            </a:extLst>
          </p:cNvPr>
          <p:cNvSpPr>
            <a:spLocks noGrp="1"/>
          </p:cNvSpPr>
          <p:nvPr>
            <p:ph idx="1"/>
          </p:nvPr>
        </p:nvSpPr>
        <p:spPr/>
        <p:txBody>
          <a:bodyPr/>
          <a:lstStyle/>
          <a:p>
            <a:pPr marL="0" indent="0">
              <a:buNone/>
            </a:pPr>
            <a:r>
              <a:rPr lang="en-US" b="0" i="0">
                <a:solidFill>
                  <a:srgbClr val="1A1A1A"/>
                </a:solidFill>
                <a:effectLst/>
              </a:rPr>
              <a:t>Hannah and her wife Sarah are driving home on a Friday afternoon. They plan to stop at the bank on the way home to deposit their paychecks. It is not important that they do so, as they have no impending bills. But as they drive past the bank, they notice that the lines inside are very long, as they often are on Friday afternoons. Realizing that it wasn’t very important that their paychecks are deposited right away, Hannah says, “I know the bank will be open tomorrow, since I was there just two weeks ago on Saturday morning. So we can deposit our paychecks tomorrow morning”.</a:t>
            </a:r>
          </a:p>
          <a:p>
            <a:pPr marL="0" indent="0">
              <a:buNone/>
            </a:pPr>
            <a:endParaRPr lang="en-US">
              <a:solidFill>
                <a:srgbClr val="1A1A1A"/>
              </a:solidFill>
            </a:endParaRPr>
          </a:p>
          <a:p>
            <a:pPr marL="0" indent="0" algn="ctr">
              <a:buNone/>
            </a:pPr>
            <a:r>
              <a:rPr lang="en-US" b="1">
                <a:solidFill>
                  <a:srgbClr val="FF0000"/>
                </a:solidFill>
              </a:rPr>
              <a:t>Hannah seems to know the bank will be open</a:t>
            </a:r>
          </a:p>
          <a:p>
            <a:endParaRPr lang="en-US"/>
          </a:p>
        </p:txBody>
      </p:sp>
    </p:spTree>
    <p:extLst>
      <p:ext uri="{BB962C8B-B14F-4D97-AF65-F5344CB8AC3E}">
        <p14:creationId xmlns:p14="http://schemas.microsoft.com/office/powerpoint/2010/main" val="2237695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CC41-CEB5-618A-B3C6-27B7D6F47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57EED-802E-2195-9691-23158640150F}"/>
              </a:ext>
            </a:extLst>
          </p:cNvPr>
          <p:cNvSpPr>
            <a:spLocks noGrp="1"/>
          </p:cNvSpPr>
          <p:nvPr>
            <p:ph type="title"/>
          </p:nvPr>
        </p:nvSpPr>
        <p:spPr/>
        <p:txBody>
          <a:bodyPr/>
          <a:lstStyle/>
          <a:p>
            <a:r>
              <a:rPr lang="en-US"/>
              <a:t>High Stakes</a:t>
            </a:r>
          </a:p>
        </p:txBody>
      </p:sp>
      <p:sp>
        <p:nvSpPr>
          <p:cNvPr id="3" name="Content Placeholder 2">
            <a:extLst>
              <a:ext uri="{FF2B5EF4-FFF2-40B4-BE49-F238E27FC236}">
                <a16:creationId xmlns:a16="http://schemas.microsoft.com/office/drawing/2014/main" id="{C2D0011E-C956-33AE-6ED3-3F08C9406D56}"/>
              </a:ext>
            </a:extLst>
          </p:cNvPr>
          <p:cNvSpPr>
            <a:spLocks noGrp="1"/>
          </p:cNvSpPr>
          <p:nvPr>
            <p:ph idx="1"/>
          </p:nvPr>
        </p:nvSpPr>
        <p:spPr/>
        <p:txBody>
          <a:bodyPr/>
          <a:lstStyle/>
          <a:p>
            <a:pPr marL="0" indent="0">
              <a:buNone/>
            </a:pPr>
            <a:r>
              <a:rPr lang="en-US" b="0" i="0">
                <a:solidFill>
                  <a:srgbClr val="1A1A1A"/>
                </a:solidFill>
                <a:effectLst/>
              </a:rPr>
              <a:t>Hannah and her wife Sarah are driving home on a Friday afternoon. They plan to stop at the bank on the way home to deposit their paychecks. Since they have an impending bill coming due, and very little in their account, it is very important that they deposit their paychecks by Saturday. Hannah notes that she was at the bank two weeks before on a Saturday morning, and it was open. But, as Sarah points out, banks do change their hours. Hannah says, “I guess you’re right. I don’t know that the bank will be open tomorrow”.</a:t>
            </a:r>
          </a:p>
          <a:p>
            <a:pPr marL="0" indent="0">
              <a:buNone/>
            </a:pPr>
            <a:endParaRPr lang="en-US">
              <a:solidFill>
                <a:srgbClr val="1A1A1A"/>
              </a:solidFill>
            </a:endParaRPr>
          </a:p>
          <a:p>
            <a:pPr marL="0" indent="0" algn="ctr">
              <a:buNone/>
            </a:pPr>
            <a:r>
              <a:rPr lang="en-US" b="1">
                <a:solidFill>
                  <a:srgbClr val="FF0000"/>
                </a:solidFill>
              </a:rPr>
              <a:t>Hannah does not see to know the bank will be open</a:t>
            </a:r>
          </a:p>
          <a:p>
            <a:pPr marL="0" indent="0">
              <a:buNone/>
            </a:pPr>
            <a:endParaRPr lang="en-US"/>
          </a:p>
        </p:txBody>
      </p:sp>
    </p:spTree>
    <p:extLst>
      <p:ext uri="{BB962C8B-B14F-4D97-AF65-F5344CB8AC3E}">
        <p14:creationId xmlns:p14="http://schemas.microsoft.com/office/powerpoint/2010/main" val="1117273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DEF0-E16D-51AA-2E12-FC4289D72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FE9D6-7FC1-26A8-1C9E-FF621C08007B}"/>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AEFAD33A-E048-52BB-E2C6-BE6267D38C73}"/>
              </a:ext>
            </a:extLst>
          </p:cNvPr>
          <p:cNvSpPr>
            <a:spLocks noGrp="1"/>
          </p:cNvSpPr>
          <p:nvPr>
            <p:ph idx="1"/>
          </p:nvPr>
        </p:nvSpPr>
        <p:spPr>
          <a:xfrm>
            <a:off x="838200" y="1825624"/>
            <a:ext cx="10993244" cy="5032375"/>
          </a:xfrm>
        </p:spPr>
        <p:txBody>
          <a:bodyPr/>
          <a:lstStyle/>
          <a:p>
            <a:r>
              <a:rPr lang="en-US"/>
              <a:t>Gather into small groups and reflect on pragmatic encroachment in the context of intelligence gathering </a:t>
            </a:r>
          </a:p>
          <a:p>
            <a:endParaRPr lang="en-US"/>
          </a:p>
          <a:p>
            <a:r>
              <a:rPr lang="en-US"/>
              <a:t>In partcular, I would like you to construct a pair of cases relevant to intelligence analyis but exhibiting differing stakes, where in one case an agent seems to have knowledge or justified belief but in the other they do not</a:t>
            </a:r>
          </a:p>
          <a:p>
            <a:pPr marL="0" indent="0">
              <a:buNone/>
            </a:pPr>
            <a:endParaRPr lang="en-US"/>
          </a:p>
          <a:p>
            <a:r>
              <a:rPr lang="en-US" b="1">
                <a:solidFill>
                  <a:srgbClr val="FF0000"/>
                </a:solidFill>
              </a:rPr>
              <a:t>We will discuss these cases as a group</a:t>
            </a:r>
          </a:p>
        </p:txBody>
      </p:sp>
    </p:spTree>
    <p:extLst>
      <p:ext uri="{BB962C8B-B14F-4D97-AF65-F5344CB8AC3E}">
        <p14:creationId xmlns:p14="http://schemas.microsoft.com/office/powerpoint/2010/main" val="1083292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63EC-9C54-EC79-C2B5-D4EB455E9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8EA72-1FAE-C52A-AB52-18B1A2F0E571}"/>
              </a:ext>
            </a:extLst>
          </p:cNvPr>
          <p:cNvSpPr>
            <a:spLocks noGrp="1"/>
          </p:cNvSpPr>
          <p:nvPr>
            <p:ph type="title"/>
          </p:nvPr>
        </p:nvSpPr>
        <p:spPr/>
        <p:txBody>
          <a:bodyPr/>
          <a:lstStyle/>
          <a:p>
            <a:r>
              <a:rPr lang="en-US"/>
              <a:t>Epistemic Defeaters</a:t>
            </a:r>
          </a:p>
        </p:txBody>
      </p:sp>
      <p:sp>
        <p:nvSpPr>
          <p:cNvPr id="3" name="Content Placeholder 2">
            <a:extLst>
              <a:ext uri="{FF2B5EF4-FFF2-40B4-BE49-F238E27FC236}">
                <a16:creationId xmlns:a16="http://schemas.microsoft.com/office/drawing/2014/main" id="{DC7409DF-305D-5A55-C4A4-9FE3141F1740}"/>
              </a:ext>
            </a:extLst>
          </p:cNvPr>
          <p:cNvSpPr>
            <a:spLocks noGrp="1"/>
          </p:cNvSpPr>
          <p:nvPr>
            <p:ph idx="1"/>
          </p:nvPr>
        </p:nvSpPr>
        <p:spPr/>
        <p:txBody>
          <a:bodyPr/>
          <a:lstStyle/>
          <a:p>
            <a:r>
              <a:rPr lang="en-US"/>
              <a:t>A </a:t>
            </a:r>
            <a:r>
              <a:rPr lang="en-US" b="1">
                <a:solidFill>
                  <a:schemeClr val="accent6"/>
                </a:solidFill>
              </a:rPr>
              <a:t>defeater</a:t>
            </a:r>
            <a:r>
              <a:rPr lang="en-US"/>
              <a:t> for a belief or knowledge is evidence that the belief or knowledge is false</a:t>
            </a:r>
          </a:p>
          <a:p>
            <a:endParaRPr lang="en-US"/>
          </a:p>
          <a:p>
            <a:r>
              <a:rPr lang="en-US"/>
              <a:t>A </a:t>
            </a:r>
            <a:r>
              <a:rPr lang="en-US" b="1">
                <a:solidFill>
                  <a:schemeClr val="accent6"/>
                </a:solidFill>
              </a:rPr>
              <a:t>rebutting defeater </a:t>
            </a:r>
            <a:r>
              <a:rPr lang="en-US"/>
              <a:t>for proposition P is evidence that ~P is true, e.g. the belief that it is not snowing in Buffalo is rebutted by walking outside</a:t>
            </a:r>
          </a:p>
          <a:p>
            <a:endParaRPr lang="en-US"/>
          </a:p>
          <a:p>
            <a:r>
              <a:rPr lang="en-US"/>
              <a:t>An </a:t>
            </a:r>
            <a:r>
              <a:rPr lang="en-US" b="1">
                <a:solidFill>
                  <a:schemeClr val="accent6"/>
                </a:solidFill>
              </a:rPr>
              <a:t>undercutting defeater </a:t>
            </a:r>
            <a:r>
              <a:rPr lang="en-US"/>
              <a:t>for P is evidence against P but not evidence for ~P, e.g. the belief that it is not snowing would be undercut by recognition that one had ingested psychodelics </a:t>
            </a:r>
          </a:p>
        </p:txBody>
      </p:sp>
    </p:spTree>
    <p:extLst>
      <p:ext uri="{BB962C8B-B14F-4D97-AF65-F5344CB8AC3E}">
        <p14:creationId xmlns:p14="http://schemas.microsoft.com/office/powerpoint/2010/main" val="3576217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9B0E-69C1-A6AA-AB8E-1D70FD94F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652C2-7182-FBE0-459E-FD0B1C58479C}"/>
              </a:ext>
            </a:extLst>
          </p:cNvPr>
          <p:cNvSpPr>
            <a:spLocks noGrp="1"/>
          </p:cNvSpPr>
          <p:nvPr>
            <p:ph type="title"/>
          </p:nvPr>
        </p:nvSpPr>
        <p:spPr/>
        <p:txBody>
          <a:bodyPr/>
          <a:lstStyle/>
          <a:p>
            <a:r>
              <a:rPr lang="en-US"/>
              <a:t>Normative Defeaters</a:t>
            </a:r>
          </a:p>
        </p:txBody>
      </p:sp>
      <p:sp>
        <p:nvSpPr>
          <p:cNvPr id="3" name="Content Placeholder 2">
            <a:extLst>
              <a:ext uri="{FF2B5EF4-FFF2-40B4-BE49-F238E27FC236}">
                <a16:creationId xmlns:a16="http://schemas.microsoft.com/office/drawing/2014/main" id="{70738155-BEA7-0258-81D6-5A5A67E56707}"/>
              </a:ext>
            </a:extLst>
          </p:cNvPr>
          <p:cNvSpPr>
            <a:spLocks noGrp="1"/>
          </p:cNvSpPr>
          <p:nvPr>
            <p:ph idx="1"/>
          </p:nvPr>
        </p:nvSpPr>
        <p:spPr/>
        <p:txBody>
          <a:bodyPr>
            <a:normAutofit/>
          </a:bodyPr>
          <a:lstStyle/>
          <a:p>
            <a:pPr>
              <a:lnSpc>
                <a:spcPct val="100000"/>
              </a:lnSpc>
              <a:spcBef>
                <a:spcPts val="0"/>
              </a:spcBef>
            </a:pPr>
            <a:r>
              <a:rPr lang="en-US">
                <a:effectLst/>
                <a:ea typeface="Times New Roman" panose="02020603050405020304" pitchFamily="18" charset="0"/>
              </a:rPr>
              <a:t>A proposition Q is a </a:t>
            </a:r>
            <a:r>
              <a:rPr lang="en-US" b="1">
                <a:solidFill>
                  <a:schemeClr val="accent6"/>
                </a:solidFill>
                <a:effectLst/>
                <a:ea typeface="Times New Roman" panose="02020603050405020304" pitchFamily="18" charset="0"/>
              </a:rPr>
              <a:t>normative defeater </a:t>
            </a:r>
            <a:r>
              <a:rPr lang="en-US">
                <a:effectLst/>
                <a:ea typeface="Times New Roman" panose="02020603050405020304" pitchFamily="18" charset="0"/>
              </a:rPr>
              <a:t>for a subject’s belief that P iff:</a:t>
            </a:r>
          </a:p>
          <a:p>
            <a:pPr>
              <a:lnSpc>
                <a:spcPct val="100000"/>
              </a:lnSpc>
              <a:spcBef>
                <a:spcPts val="0"/>
              </a:spcBef>
            </a:pPr>
            <a:endParaRPr lang="en-US">
              <a:effectLst/>
              <a:ea typeface="Calibri" panose="020F0502020204030204" pitchFamily="34" charset="0"/>
            </a:endParaRPr>
          </a:p>
          <a:p>
            <a:pPr lvl="1">
              <a:lnSpc>
                <a:spcPct val="100000"/>
              </a:lnSpc>
              <a:spcBef>
                <a:spcPts val="0"/>
              </a:spcBef>
            </a:pPr>
            <a:r>
              <a:rPr lang="en-US" sz="2800">
                <a:solidFill>
                  <a:srgbClr val="000000"/>
                </a:solidFill>
                <a:effectLst/>
                <a:ea typeface="Times New Roman" panose="02020603050405020304" pitchFamily="18" charset="0"/>
              </a:rPr>
              <a:t>S has evidence that justifies believing </a:t>
            </a:r>
            <a:r>
              <a:rPr lang="en-US" sz="2800">
                <a:solidFill>
                  <a:srgbClr val="000000"/>
                </a:solidFill>
                <a:ea typeface="Times New Roman" panose="02020603050405020304" pitchFamily="18" charset="0"/>
              </a:rPr>
              <a:t>Q</a:t>
            </a:r>
            <a:endParaRPr lang="en-US" sz="2800">
              <a:effectLst/>
              <a:ea typeface="Calibri" panose="020F0502020204030204" pitchFamily="34" charset="0"/>
            </a:endParaRPr>
          </a:p>
          <a:p>
            <a:pPr lvl="1">
              <a:lnSpc>
                <a:spcPct val="100000"/>
              </a:lnSpc>
              <a:spcBef>
                <a:spcPts val="0"/>
              </a:spcBef>
            </a:pPr>
            <a:r>
              <a:rPr lang="en-US" sz="2800">
                <a:solidFill>
                  <a:srgbClr val="000000"/>
                </a:solidFill>
                <a:ea typeface="Times New Roman" panose="02020603050405020304" pitchFamily="18" charset="0"/>
              </a:rPr>
              <a:t>Q</a:t>
            </a:r>
            <a:r>
              <a:rPr lang="en-US" sz="2800">
                <a:solidFill>
                  <a:srgbClr val="000000"/>
                </a:solidFill>
                <a:effectLst/>
                <a:ea typeface="Times New Roman" panose="02020603050405020304" pitchFamily="18" charset="0"/>
              </a:rPr>
              <a:t> would be an epistemic defeater for S’s belief</a:t>
            </a:r>
            <a:r>
              <a:rPr lang="en-US" sz="2800">
                <a:effectLst/>
                <a:ea typeface="Times New Roman" panose="02020603050405020304" pitchFamily="18" charset="0"/>
              </a:rPr>
              <a:t> that P</a:t>
            </a:r>
            <a:r>
              <a:rPr lang="en-US" sz="2800">
                <a:solidFill>
                  <a:srgbClr val="000000"/>
                </a:solidFill>
                <a:effectLst/>
                <a:ea typeface="Times New Roman" panose="02020603050405020304" pitchFamily="18" charset="0"/>
              </a:rPr>
              <a:t> if S were to believe that </a:t>
            </a:r>
            <a:r>
              <a:rPr lang="en-US" sz="2800">
                <a:solidFill>
                  <a:srgbClr val="000000"/>
                </a:solidFill>
                <a:ea typeface="Times New Roman" panose="02020603050405020304" pitchFamily="18" charset="0"/>
              </a:rPr>
              <a:t>Q</a:t>
            </a:r>
            <a:endParaRPr lang="en-US" sz="2800">
              <a:effectLst/>
              <a:ea typeface="Calibri" panose="020F0502020204030204" pitchFamily="34" charset="0"/>
            </a:endParaRPr>
          </a:p>
          <a:p>
            <a:pPr lvl="1">
              <a:lnSpc>
                <a:spcPct val="100000"/>
              </a:lnSpc>
            </a:pPr>
            <a:r>
              <a:rPr lang="en-US" sz="2800">
                <a:solidFill>
                  <a:srgbClr val="000000"/>
                </a:solidFill>
                <a:effectLst/>
                <a:ea typeface="Times New Roman" panose="02020603050405020304" pitchFamily="18" charset="0"/>
              </a:rPr>
              <a:t>S ought to believe </a:t>
            </a:r>
            <a:r>
              <a:rPr lang="en-US" sz="2800">
                <a:solidFill>
                  <a:srgbClr val="000000"/>
                </a:solidFill>
                <a:ea typeface="Times New Roman" panose="02020603050405020304" pitchFamily="18" charset="0"/>
              </a:rPr>
              <a:t>Q</a:t>
            </a:r>
            <a:r>
              <a:rPr lang="en-US" sz="2800">
                <a:effectLst/>
              </a:rPr>
              <a:t> </a:t>
            </a:r>
            <a:endParaRPr lang="en-US" sz="2800"/>
          </a:p>
        </p:txBody>
      </p:sp>
    </p:spTree>
    <p:extLst>
      <p:ext uri="{BB962C8B-B14F-4D97-AF65-F5344CB8AC3E}">
        <p14:creationId xmlns:p14="http://schemas.microsoft.com/office/powerpoint/2010/main" val="3142019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1FB5F-B7C9-3DC0-73C2-EEE300813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46111-5FCB-FA7F-CDF1-FA437D7E03C7}"/>
              </a:ext>
            </a:extLst>
          </p:cNvPr>
          <p:cNvSpPr>
            <a:spLocks noGrp="1"/>
          </p:cNvSpPr>
          <p:nvPr>
            <p:ph type="title"/>
          </p:nvPr>
        </p:nvSpPr>
        <p:spPr/>
        <p:txBody>
          <a:bodyPr/>
          <a:lstStyle/>
          <a:p>
            <a:r>
              <a:rPr lang="en-US"/>
              <a:t>Normative Defeaters</a:t>
            </a:r>
          </a:p>
        </p:txBody>
      </p:sp>
      <p:sp>
        <p:nvSpPr>
          <p:cNvPr id="3" name="Content Placeholder 2">
            <a:extLst>
              <a:ext uri="{FF2B5EF4-FFF2-40B4-BE49-F238E27FC236}">
                <a16:creationId xmlns:a16="http://schemas.microsoft.com/office/drawing/2014/main" id="{8C2A05B1-36E1-C4BF-1077-40ADB00A33DB}"/>
              </a:ext>
            </a:extLst>
          </p:cNvPr>
          <p:cNvSpPr>
            <a:spLocks noGrp="1"/>
          </p:cNvSpPr>
          <p:nvPr>
            <p:ph idx="1"/>
          </p:nvPr>
        </p:nvSpPr>
        <p:spPr>
          <a:xfrm>
            <a:off x="838200" y="1825624"/>
            <a:ext cx="10515600" cy="5032376"/>
          </a:xfrm>
        </p:spPr>
        <p:txBody>
          <a:bodyPr>
            <a:normAutofit/>
          </a:bodyPr>
          <a:lstStyle/>
          <a:p>
            <a:pPr marL="0" indent="0">
              <a:buNone/>
            </a:pPr>
            <a:r>
              <a:rPr lang="en-US"/>
              <a:t>Alice is incorrectly told by an otherwise reliable optometrist that her vision is nearly completely unreliable. She refuses to accept his diagnosis without having any rational basis for doing so. As Alice is walking out of the doctor’s office, she sees a car accident and forms the corresponding true belief that there was such an accident. </a:t>
            </a:r>
          </a:p>
          <a:p>
            <a:pPr marL="0" indent="0">
              <a:buNone/>
            </a:pPr>
            <a:r>
              <a:rPr lang="en-US"/>
              <a:t>Though the optometrist's report is false, given all of the evidence that she has available to her, Alice should accept his diagnosis.</a:t>
            </a:r>
          </a:p>
          <a:p>
            <a:pPr marL="0" indent="0">
              <a:buNone/>
            </a:pPr>
            <a:endParaRPr lang="en-US" sz="2800">
              <a:solidFill>
                <a:srgbClr val="000000"/>
              </a:solidFill>
              <a:ea typeface="Times New Roman" panose="02020603050405020304" pitchFamily="18" charset="0"/>
            </a:endParaRPr>
          </a:p>
          <a:p>
            <a:pPr marL="457200" lvl="1" indent="0" algn="ctr">
              <a:lnSpc>
                <a:spcPct val="100000"/>
              </a:lnSpc>
              <a:spcBef>
                <a:spcPts val="0"/>
              </a:spcBef>
              <a:buNone/>
            </a:pPr>
            <a:r>
              <a:rPr lang="en-US" sz="2800" b="1">
                <a:solidFill>
                  <a:srgbClr val="FF0000"/>
                </a:solidFill>
                <a:ea typeface="Times New Roman" panose="02020603050405020304" pitchFamily="18" charset="0"/>
              </a:rPr>
              <a:t>Alice</a:t>
            </a:r>
            <a:r>
              <a:rPr lang="en-US" sz="2800" b="1">
                <a:solidFill>
                  <a:srgbClr val="FF0000"/>
                </a:solidFill>
                <a:effectLst/>
                <a:ea typeface="Times New Roman" panose="02020603050405020304" pitchFamily="18" charset="0"/>
              </a:rPr>
              <a:t> has evidence that justifies believing her vision is unreliable</a:t>
            </a:r>
            <a:endParaRPr lang="en-US" sz="2800" b="1">
              <a:solidFill>
                <a:srgbClr val="FF0000"/>
              </a:solidFill>
              <a:effectLst/>
              <a:ea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290741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2C9-A20C-CEB4-C481-36034B742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DADDE-7E89-693F-F843-EF79EC7C480A}"/>
              </a:ext>
            </a:extLst>
          </p:cNvPr>
          <p:cNvSpPr>
            <a:spLocks noGrp="1"/>
          </p:cNvSpPr>
          <p:nvPr>
            <p:ph type="title"/>
          </p:nvPr>
        </p:nvSpPr>
        <p:spPr/>
        <p:txBody>
          <a:bodyPr/>
          <a:lstStyle/>
          <a:p>
            <a:r>
              <a:rPr lang="en-US"/>
              <a:t>Normative Defeaters</a:t>
            </a:r>
          </a:p>
        </p:txBody>
      </p:sp>
      <p:sp>
        <p:nvSpPr>
          <p:cNvPr id="3" name="Content Placeholder 2">
            <a:extLst>
              <a:ext uri="{FF2B5EF4-FFF2-40B4-BE49-F238E27FC236}">
                <a16:creationId xmlns:a16="http://schemas.microsoft.com/office/drawing/2014/main" id="{4E009593-A135-7C24-E966-D2A7CEEBBDEE}"/>
              </a:ext>
            </a:extLst>
          </p:cNvPr>
          <p:cNvSpPr>
            <a:spLocks noGrp="1"/>
          </p:cNvSpPr>
          <p:nvPr>
            <p:ph idx="1"/>
          </p:nvPr>
        </p:nvSpPr>
        <p:spPr>
          <a:xfrm>
            <a:off x="838200" y="1825624"/>
            <a:ext cx="10515600" cy="5032376"/>
          </a:xfrm>
        </p:spPr>
        <p:txBody>
          <a:bodyPr>
            <a:normAutofit/>
          </a:bodyPr>
          <a:lstStyle/>
          <a:p>
            <a:pPr marL="0" indent="0">
              <a:buNone/>
            </a:pPr>
            <a:r>
              <a:rPr lang="en-US"/>
              <a:t>Alice is incorrectly told by an otherwise reliable optometrist that her vision is nearly completely unreliable. She refuses to accept his diagnosis without having any rational basis for doing so. As Alice is walking out of the doctor’s office, she sees a car accident and forms the corresponding true belief that there was such an accident. </a:t>
            </a:r>
          </a:p>
          <a:p>
            <a:pPr marL="0" indent="0">
              <a:buNone/>
            </a:pPr>
            <a:r>
              <a:rPr lang="en-US"/>
              <a:t>Though the optometrist's report is false, given all of the evidence that she has available to her, Alice should accept his diagnosis.</a:t>
            </a:r>
          </a:p>
          <a:p>
            <a:pPr marL="0" indent="0">
              <a:buNone/>
            </a:pPr>
            <a:endParaRPr lang="en-US" sz="2800">
              <a:solidFill>
                <a:srgbClr val="000000"/>
              </a:solidFill>
              <a:ea typeface="Times New Roman" panose="02020603050405020304" pitchFamily="18" charset="0"/>
            </a:endParaRPr>
          </a:p>
          <a:p>
            <a:pPr marL="457200" lvl="1" indent="0" algn="ctr">
              <a:lnSpc>
                <a:spcPct val="100000"/>
              </a:lnSpc>
              <a:spcBef>
                <a:spcPts val="0"/>
              </a:spcBef>
              <a:buNone/>
            </a:pPr>
            <a:r>
              <a:rPr lang="en-US" sz="2800" b="1">
                <a:solidFill>
                  <a:srgbClr val="FF0000"/>
                </a:solidFill>
                <a:ea typeface="Times New Roman" panose="02020603050405020304" pitchFamily="18" charset="0"/>
              </a:rPr>
              <a:t>Alice</a:t>
            </a:r>
            <a:r>
              <a:rPr lang="en-US" sz="2800" b="1">
                <a:solidFill>
                  <a:srgbClr val="FF0000"/>
                </a:solidFill>
                <a:effectLst/>
                <a:ea typeface="Times New Roman" panose="02020603050405020304" pitchFamily="18" charset="0"/>
              </a:rPr>
              <a:t> has evidence that justifies believing her vision is unreliable</a:t>
            </a:r>
          </a:p>
          <a:p>
            <a:pPr marL="457200" lvl="1" indent="0" algn="ctr">
              <a:lnSpc>
                <a:spcPct val="100000"/>
              </a:lnSpc>
              <a:spcBef>
                <a:spcPts val="0"/>
              </a:spcBef>
              <a:buNone/>
            </a:pPr>
            <a:r>
              <a:rPr lang="en-US" sz="2800" b="1">
                <a:solidFill>
                  <a:srgbClr val="FF0000"/>
                </a:solidFill>
                <a:effectLst/>
                <a:ea typeface="Calibri" panose="020F0502020204030204" pitchFamily="34" charset="0"/>
              </a:rPr>
              <a:t>Alice’s vision being unreliable would be an epistemic defeater</a:t>
            </a:r>
          </a:p>
          <a:p>
            <a:pPr marL="457200" lvl="1" indent="0" algn="ctr">
              <a:lnSpc>
                <a:spcPct val="100000"/>
              </a:lnSpc>
              <a:spcBef>
                <a:spcPts val="0"/>
              </a:spcBef>
              <a:buNone/>
            </a:pPr>
            <a:endParaRPr lang="en-US" sz="2800" b="1">
              <a:solidFill>
                <a:srgbClr val="FF0000"/>
              </a:solidFill>
              <a:effectLst/>
              <a:ea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99688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26D7-2845-5233-BAE7-B8B05767F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FBA39-D8FD-B9C9-2639-EDA3609DAA96}"/>
              </a:ext>
            </a:extLst>
          </p:cNvPr>
          <p:cNvSpPr>
            <a:spLocks noGrp="1"/>
          </p:cNvSpPr>
          <p:nvPr>
            <p:ph type="title"/>
          </p:nvPr>
        </p:nvSpPr>
        <p:spPr/>
        <p:txBody>
          <a:bodyPr/>
          <a:lstStyle/>
          <a:p>
            <a:r>
              <a:rPr lang="en-US"/>
              <a:t>Battle of Cannae </a:t>
            </a:r>
          </a:p>
        </p:txBody>
      </p:sp>
      <p:sp>
        <p:nvSpPr>
          <p:cNvPr id="3" name="Content Placeholder 2">
            <a:extLst>
              <a:ext uri="{FF2B5EF4-FFF2-40B4-BE49-F238E27FC236}">
                <a16:creationId xmlns:a16="http://schemas.microsoft.com/office/drawing/2014/main" id="{036A4AEC-268D-71E0-B112-5C128A640A4D}"/>
              </a:ext>
            </a:extLst>
          </p:cNvPr>
          <p:cNvSpPr>
            <a:spLocks noGrp="1"/>
          </p:cNvSpPr>
          <p:nvPr>
            <p:ph idx="1"/>
          </p:nvPr>
        </p:nvSpPr>
        <p:spPr>
          <a:xfrm>
            <a:off x="838200" y="1825624"/>
            <a:ext cx="10515600" cy="4960657"/>
          </a:xfrm>
        </p:spPr>
        <p:txBody>
          <a:bodyPr/>
          <a:lstStyle/>
          <a:p>
            <a:r>
              <a:rPr lang="en-US"/>
              <a:t>As the Romans pushed the center, Hannibal’s weakest troops gave ground and the elite troops moved to encircle the Roman army </a:t>
            </a:r>
          </a:p>
          <a:p>
            <a:endParaRPr lang="en-US"/>
          </a:p>
          <a:p>
            <a:r>
              <a:rPr lang="en-US"/>
              <a:t>60,000 Roman soldiers </a:t>
            </a:r>
            <a:br>
              <a:rPr lang="en-US"/>
            </a:br>
            <a:r>
              <a:rPr lang="en-US"/>
              <a:t>were killed in this battle</a:t>
            </a:r>
          </a:p>
          <a:p>
            <a:endParaRPr lang="en-US"/>
          </a:p>
          <a:p>
            <a:r>
              <a:rPr lang="en-US"/>
              <a:t>~20% of adult male</a:t>
            </a:r>
            <a:br>
              <a:rPr lang="en-US"/>
            </a:br>
            <a:r>
              <a:rPr lang="en-US"/>
              <a:t>Roman population</a:t>
            </a:r>
          </a:p>
        </p:txBody>
      </p:sp>
      <p:pic>
        <p:nvPicPr>
          <p:cNvPr id="4" name="Picture 3" descr="A diagram of a roman attack&#10;&#10;Description automatically generated">
            <a:extLst>
              <a:ext uri="{FF2B5EF4-FFF2-40B4-BE49-F238E27FC236}">
                <a16:creationId xmlns:a16="http://schemas.microsoft.com/office/drawing/2014/main" id="{BF0E737D-0273-5C39-697C-3A5D9615E2FA}"/>
              </a:ext>
            </a:extLst>
          </p:cNvPr>
          <p:cNvPicPr>
            <a:picLocks noChangeAspect="1"/>
          </p:cNvPicPr>
          <p:nvPr/>
        </p:nvPicPr>
        <p:blipFill rotWithShape="1">
          <a:blip r:embed="rId2"/>
          <a:srcRect t="51046" b="11961"/>
          <a:stretch/>
        </p:blipFill>
        <p:spPr>
          <a:xfrm>
            <a:off x="4835010" y="2922494"/>
            <a:ext cx="7267343" cy="3799232"/>
          </a:xfrm>
          <a:prstGeom prst="rect">
            <a:avLst/>
          </a:prstGeom>
        </p:spPr>
      </p:pic>
    </p:spTree>
    <p:extLst>
      <p:ext uri="{BB962C8B-B14F-4D97-AF65-F5344CB8AC3E}">
        <p14:creationId xmlns:p14="http://schemas.microsoft.com/office/powerpoint/2010/main" val="3580618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A1E68-CB02-07B6-9DCC-DCB604F25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51020-AFFD-E58B-6D0B-D35AACC980BB}"/>
              </a:ext>
            </a:extLst>
          </p:cNvPr>
          <p:cNvSpPr>
            <a:spLocks noGrp="1"/>
          </p:cNvSpPr>
          <p:nvPr>
            <p:ph type="title"/>
          </p:nvPr>
        </p:nvSpPr>
        <p:spPr/>
        <p:txBody>
          <a:bodyPr/>
          <a:lstStyle/>
          <a:p>
            <a:r>
              <a:rPr lang="en-US"/>
              <a:t>Normative Defeaters</a:t>
            </a:r>
          </a:p>
        </p:txBody>
      </p:sp>
      <p:sp>
        <p:nvSpPr>
          <p:cNvPr id="3" name="Content Placeholder 2">
            <a:extLst>
              <a:ext uri="{FF2B5EF4-FFF2-40B4-BE49-F238E27FC236}">
                <a16:creationId xmlns:a16="http://schemas.microsoft.com/office/drawing/2014/main" id="{C6A35DE2-D8C5-2B00-6801-CB838C00D949}"/>
              </a:ext>
            </a:extLst>
          </p:cNvPr>
          <p:cNvSpPr>
            <a:spLocks noGrp="1"/>
          </p:cNvSpPr>
          <p:nvPr>
            <p:ph idx="1"/>
          </p:nvPr>
        </p:nvSpPr>
        <p:spPr>
          <a:xfrm>
            <a:off x="838200" y="1825624"/>
            <a:ext cx="10515600" cy="5032376"/>
          </a:xfrm>
        </p:spPr>
        <p:txBody>
          <a:bodyPr>
            <a:normAutofit/>
          </a:bodyPr>
          <a:lstStyle/>
          <a:p>
            <a:pPr marL="0" indent="0">
              <a:buNone/>
            </a:pPr>
            <a:r>
              <a:rPr lang="en-US"/>
              <a:t>Alice is incorrectly told by an otherwise reliable optometrist that her vision is nearly completely unreliable. She refuses to accept his diagnosis without having any rational basis for doing so. As Alice is walking out of the doctor’s office, she sees a car accident and forms the corresponding true belief that there was such an accident. </a:t>
            </a:r>
          </a:p>
          <a:p>
            <a:pPr marL="0" indent="0">
              <a:buNone/>
            </a:pPr>
            <a:r>
              <a:rPr lang="en-US"/>
              <a:t>Though the optometrist's report is false, given all of the evidence that she has available to her, Alice should accept his diagnosis.</a:t>
            </a:r>
          </a:p>
          <a:p>
            <a:pPr marL="0" indent="0">
              <a:buNone/>
            </a:pPr>
            <a:endParaRPr lang="en-US" sz="2800">
              <a:solidFill>
                <a:srgbClr val="000000"/>
              </a:solidFill>
              <a:ea typeface="Times New Roman" panose="02020603050405020304" pitchFamily="18" charset="0"/>
            </a:endParaRPr>
          </a:p>
          <a:p>
            <a:pPr marL="457200" lvl="1" indent="0" algn="ctr">
              <a:lnSpc>
                <a:spcPct val="100000"/>
              </a:lnSpc>
              <a:spcBef>
                <a:spcPts val="0"/>
              </a:spcBef>
              <a:buNone/>
            </a:pPr>
            <a:r>
              <a:rPr lang="en-US" sz="2800" b="1">
                <a:solidFill>
                  <a:srgbClr val="FF0000"/>
                </a:solidFill>
                <a:ea typeface="Times New Roman" panose="02020603050405020304" pitchFamily="18" charset="0"/>
              </a:rPr>
              <a:t>Alice</a:t>
            </a:r>
            <a:r>
              <a:rPr lang="en-US" sz="2800" b="1">
                <a:solidFill>
                  <a:srgbClr val="FF0000"/>
                </a:solidFill>
                <a:effectLst/>
                <a:ea typeface="Times New Roman" panose="02020603050405020304" pitchFamily="18" charset="0"/>
              </a:rPr>
              <a:t> has evidence that justifies believing her vision is unreliable</a:t>
            </a:r>
          </a:p>
          <a:p>
            <a:pPr marL="457200" lvl="1" indent="0" algn="ctr">
              <a:lnSpc>
                <a:spcPct val="100000"/>
              </a:lnSpc>
              <a:spcBef>
                <a:spcPts val="0"/>
              </a:spcBef>
              <a:buNone/>
            </a:pPr>
            <a:r>
              <a:rPr lang="en-US" sz="2800" b="1">
                <a:solidFill>
                  <a:srgbClr val="FF0000"/>
                </a:solidFill>
                <a:effectLst/>
                <a:ea typeface="Calibri" panose="020F0502020204030204" pitchFamily="34" charset="0"/>
              </a:rPr>
              <a:t>Alice’s vision being unreliable would be an epistemic defeater</a:t>
            </a:r>
          </a:p>
          <a:p>
            <a:pPr marL="457200" lvl="1" indent="0" algn="ctr">
              <a:lnSpc>
                <a:spcPct val="100000"/>
              </a:lnSpc>
              <a:spcBef>
                <a:spcPts val="0"/>
              </a:spcBef>
              <a:buNone/>
            </a:pPr>
            <a:r>
              <a:rPr lang="en-US" sz="2800" b="1">
                <a:solidFill>
                  <a:srgbClr val="FF0000"/>
                </a:solidFill>
                <a:ea typeface="Calibri" panose="020F0502020204030204" pitchFamily="34" charset="0"/>
              </a:rPr>
              <a:t>She ought to believe her vision is unreliable</a:t>
            </a:r>
            <a:endParaRPr lang="en-US" sz="2800" b="1">
              <a:solidFill>
                <a:srgbClr val="FF0000"/>
              </a:solidFill>
              <a:effectLst/>
              <a:ea typeface="Calibri" panose="020F0502020204030204" pitchFamily="34" charset="0"/>
            </a:endParaRPr>
          </a:p>
          <a:p>
            <a:pPr marL="457200" lvl="1" indent="0" algn="ctr">
              <a:lnSpc>
                <a:spcPct val="100000"/>
              </a:lnSpc>
              <a:spcBef>
                <a:spcPts val="0"/>
              </a:spcBef>
              <a:buNone/>
            </a:pPr>
            <a:endParaRPr lang="en-US" sz="2800" b="1">
              <a:solidFill>
                <a:srgbClr val="FF0000"/>
              </a:solidFill>
              <a:effectLst/>
              <a:ea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3317383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690CA-AEA8-E379-07E6-7561218D9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805F62-79FE-C26E-CE0B-80CBABA52860}"/>
              </a:ext>
            </a:extLst>
          </p:cNvPr>
          <p:cNvSpPr>
            <a:spLocks noGrp="1"/>
          </p:cNvSpPr>
          <p:nvPr>
            <p:ph type="title"/>
          </p:nvPr>
        </p:nvSpPr>
        <p:spPr/>
        <p:txBody>
          <a:bodyPr/>
          <a:lstStyle/>
          <a:p>
            <a:r>
              <a:rPr lang="en-US"/>
              <a:t>Normative Defeaters</a:t>
            </a:r>
          </a:p>
        </p:txBody>
      </p:sp>
      <p:sp>
        <p:nvSpPr>
          <p:cNvPr id="3" name="Content Placeholder 2">
            <a:extLst>
              <a:ext uri="{FF2B5EF4-FFF2-40B4-BE49-F238E27FC236}">
                <a16:creationId xmlns:a16="http://schemas.microsoft.com/office/drawing/2014/main" id="{9E199107-F386-D1BD-B161-7C3A6855FD75}"/>
              </a:ext>
            </a:extLst>
          </p:cNvPr>
          <p:cNvSpPr>
            <a:spLocks noGrp="1"/>
          </p:cNvSpPr>
          <p:nvPr>
            <p:ph idx="1"/>
          </p:nvPr>
        </p:nvSpPr>
        <p:spPr>
          <a:xfrm>
            <a:off x="838200" y="1825624"/>
            <a:ext cx="10515600" cy="5032376"/>
          </a:xfrm>
        </p:spPr>
        <p:txBody>
          <a:bodyPr>
            <a:normAutofit/>
          </a:bodyPr>
          <a:lstStyle/>
          <a:p>
            <a:pPr marL="0" indent="0">
              <a:buNone/>
            </a:pPr>
            <a:r>
              <a:rPr lang="en-US"/>
              <a:t>Alice is incorrectly told by an otherwise reliable optometrist that her vision is nearly completely unreliable. She refuses to accept his diagnosis without having any rational basis for doing so. As Alice is walking out of the doctor’s office, she sees a car accident and forms the corresponding true belief that there was such an accident. </a:t>
            </a:r>
          </a:p>
          <a:p>
            <a:pPr marL="0" indent="0">
              <a:buNone/>
            </a:pPr>
            <a:r>
              <a:rPr lang="en-US"/>
              <a:t>Though the optometrist's report is false, given all of the evidence that she has available to her, Alice should accept his diagnosis.</a:t>
            </a:r>
          </a:p>
          <a:p>
            <a:pPr marL="0" indent="0">
              <a:buNone/>
            </a:pPr>
            <a:endParaRPr lang="en-US" sz="2800">
              <a:solidFill>
                <a:srgbClr val="000000"/>
              </a:solidFill>
              <a:ea typeface="Times New Roman" panose="02020603050405020304" pitchFamily="18" charset="0"/>
            </a:endParaRPr>
          </a:p>
          <a:p>
            <a:pPr marL="457200" lvl="1" indent="0" algn="ctr">
              <a:lnSpc>
                <a:spcPct val="100000"/>
              </a:lnSpc>
              <a:spcBef>
                <a:spcPts val="0"/>
              </a:spcBef>
              <a:buNone/>
            </a:pPr>
            <a:r>
              <a:rPr lang="en-US" sz="2800" b="1">
                <a:solidFill>
                  <a:srgbClr val="FF0000"/>
                </a:solidFill>
                <a:ea typeface="Times New Roman" panose="02020603050405020304" pitchFamily="18" charset="0"/>
              </a:rPr>
              <a:t>Allice has a normative defeater for believing her vision is reliable</a:t>
            </a:r>
            <a:endParaRPr lang="en-US" sz="2800" b="1">
              <a:solidFill>
                <a:srgbClr val="FF0000"/>
              </a:solidFill>
              <a:effectLst/>
              <a:ea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411521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E1234-26B6-B24B-6546-7E67349C6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BA80A-33EE-4E31-088F-65B4B4EC98D3}"/>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47E55DA6-0F1C-25C8-3A4E-E0C5EE3FFB00}"/>
              </a:ext>
            </a:extLst>
          </p:cNvPr>
          <p:cNvSpPr>
            <a:spLocks noGrp="1"/>
          </p:cNvSpPr>
          <p:nvPr>
            <p:ph idx="1"/>
          </p:nvPr>
        </p:nvSpPr>
        <p:spPr>
          <a:xfrm>
            <a:off x="838200" y="1825624"/>
            <a:ext cx="10993244" cy="5032375"/>
          </a:xfrm>
        </p:spPr>
        <p:txBody>
          <a:bodyPr/>
          <a:lstStyle/>
          <a:p>
            <a:r>
              <a:rPr lang="en-US"/>
              <a:t>Gather into small groups and reflect on epistemic and normative defeaters in the context of intelligence gathering </a:t>
            </a:r>
          </a:p>
          <a:p>
            <a:endParaRPr lang="en-US"/>
          </a:p>
          <a:p>
            <a:r>
              <a:rPr lang="en-US"/>
              <a:t>In particular, I would like you to construct three cases within the scope of intelligence analysis, each exhibiting a rebutting, undercutting, or normative defeater</a:t>
            </a:r>
          </a:p>
          <a:p>
            <a:pPr marL="0" indent="0">
              <a:buNone/>
            </a:pPr>
            <a:endParaRPr lang="en-US"/>
          </a:p>
          <a:p>
            <a:r>
              <a:rPr lang="en-US" b="1">
                <a:solidFill>
                  <a:srgbClr val="FF0000"/>
                </a:solidFill>
              </a:rPr>
              <a:t>We will discuss these cases as a group</a:t>
            </a:r>
          </a:p>
        </p:txBody>
      </p:sp>
    </p:spTree>
    <p:extLst>
      <p:ext uri="{BB962C8B-B14F-4D97-AF65-F5344CB8AC3E}">
        <p14:creationId xmlns:p14="http://schemas.microsoft.com/office/powerpoint/2010/main" val="2177526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2C78-A278-0477-67C0-571ECB6D4D8F}"/>
              </a:ext>
            </a:extLst>
          </p:cNvPr>
          <p:cNvSpPr>
            <a:spLocks noGrp="1"/>
          </p:cNvSpPr>
          <p:nvPr>
            <p:ph type="title"/>
          </p:nvPr>
        </p:nvSpPr>
        <p:spPr/>
        <p:txBody>
          <a:bodyPr/>
          <a:lstStyle/>
          <a:p>
            <a:r>
              <a:rPr lang="en-US"/>
              <a:t>Epistemic Communities</a:t>
            </a:r>
          </a:p>
        </p:txBody>
      </p:sp>
      <p:sp>
        <p:nvSpPr>
          <p:cNvPr id="3" name="Content Placeholder 2">
            <a:extLst>
              <a:ext uri="{FF2B5EF4-FFF2-40B4-BE49-F238E27FC236}">
                <a16:creationId xmlns:a16="http://schemas.microsoft.com/office/drawing/2014/main" id="{31026FD1-CBA8-E2A6-DAE6-E606334D5EA5}"/>
              </a:ext>
            </a:extLst>
          </p:cNvPr>
          <p:cNvSpPr>
            <a:spLocks noGrp="1"/>
          </p:cNvSpPr>
          <p:nvPr>
            <p:ph idx="1"/>
          </p:nvPr>
        </p:nvSpPr>
        <p:spPr/>
        <p:txBody>
          <a:bodyPr/>
          <a:lstStyle/>
          <a:p>
            <a:r>
              <a:rPr lang="en-US"/>
              <a:t>Intelligence analysis is often conducted within an </a:t>
            </a:r>
            <a:r>
              <a:rPr lang="en-US" b="1">
                <a:solidFill>
                  <a:schemeClr val="accent6"/>
                </a:solidFill>
              </a:rPr>
              <a:t>epistemic community</a:t>
            </a:r>
          </a:p>
          <a:p>
            <a:endParaRPr lang="en-US"/>
          </a:p>
          <a:p>
            <a:r>
              <a:rPr lang="en-US"/>
              <a:t>Such communities often share:</a:t>
            </a:r>
          </a:p>
          <a:p>
            <a:pPr lvl="1"/>
            <a:r>
              <a:rPr lang="en-US"/>
              <a:t>Normative beliefs about the purpose of their actions</a:t>
            </a:r>
          </a:p>
          <a:p>
            <a:pPr lvl="1"/>
            <a:r>
              <a:rPr lang="en-US"/>
              <a:t>Beliefs based on experiences from investigating central problems in their domain</a:t>
            </a:r>
          </a:p>
          <a:p>
            <a:pPr lvl="1"/>
            <a:r>
              <a:rPr lang="en-US"/>
              <a:t>Standards of accuracy for analyses in their field of expertise </a:t>
            </a:r>
          </a:p>
          <a:p>
            <a:pPr lvl="1"/>
            <a:r>
              <a:rPr lang="en-US"/>
              <a:t>Common community goals</a:t>
            </a:r>
          </a:p>
          <a:p>
            <a:pPr lvl="1"/>
            <a:endParaRPr lang="en-US"/>
          </a:p>
          <a:p>
            <a:endParaRPr lang="en-US"/>
          </a:p>
        </p:txBody>
      </p:sp>
      <p:pic>
        <p:nvPicPr>
          <p:cNvPr id="5" name="Picture 4" descr="A logo of a security agency&#10;&#10;Description automatically generated">
            <a:extLst>
              <a:ext uri="{FF2B5EF4-FFF2-40B4-BE49-F238E27FC236}">
                <a16:creationId xmlns:a16="http://schemas.microsoft.com/office/drawing/2014/main" id="{CFE44991-12FC-3A11-809C-76E37B6EE4B0}"/>
              </a:ext>
            </a:extLst>
          </p:cNvPr>
          <p:cNvPicPr>
            <a:picLocks noChangeAspect="1"/>
          </p:cNvPicPr>
          <p:nvPr/>
        </p:nvPicPr>
        <p:blipFill>
          <a:blip r:embed="rId2"/>
          <a:stretch>
            <a:fillRect/>
          </a:stretch>
        </p:blipFill>
        <p:spPr>
          <a:xfrm>
            <a:off x="635055" y="5133615"/>
            <a:ext cx="1503739" cy="1497978"/>
          </a:xfrm>
          <a:prstGeom prst="rect">
            <a:avLst/>
          </a:prstGeom>
        </p:spPr>
      </p:pic>
      <p:pic>
        <p:nvPicPr>
          <p:cNvPr id="7" name="Picture 6" descr="A logo of a security service&#10;&#10;Description automatically generated">
            <a:extLst>
              <a:ext uri="{FF2B5EF4-FFF2-40B4-BE49-F238E27FC236}">
                <a16:creationId xmlns:a16="http://schemas.microsoft.com/office/drawing/2014/main" id="{A5DA403A-670D-A06F-366F-62112659E901}"/>
              </a:ext>
            </a:extLst>
          </p:cNvPr>
          <p:cNvPicPr>
            <a:picLocks noChangeAspect="1"/>
          </p:cNvPicPr>
          <p:nvPr/>
        </p:nvPicPr>
        <p:blipFill>
          <a:blip r:embed="rId3"/>
          <a:stretch>
            <a:fillRect/>
          </a:stretch>
        </p:blipFill>
        <p:spPr>
          <a:xfrm>
            <a:off x="7077879" y="5133615"/>
            <a:ext cx="2447315" cy="1575559"/>
          </a:xfrm>
          <a:prstGeom prst="rect">
            <a:avLst/>
          </a:prstGeom>
        </p:spPr>
      </p:pic>
      <p:pic>
        <p:nvPicPr>
          <p:cNvPr id="9" name="Picture 8" descr="A blue and white logo&#10;&#10;Description automatically generated">
            <a:extLst>
              <a:ext uri="{FF2B5EF4-FFF2-40B4-BE49-F238E27FC236}">
                <a16:creationId xmlns:a16="http://schemas.microsoft.com/office/drawing/2014/main" id="{27AD751B-9081-B0DD-3F0C-8F3E030F405F}"/>
              </a:ext>
            </a:extLst>
          </p:cNvPr>
          <p:cNvPicPr>
            <a:picLocks noChangeAspect="1"/>
          </p:cNvPicPr>
          <p:nvPr/>
        </p:nvPicPr>
        <p:blipFill>
          <a:blip r:embed="rId4"/>
          <a:stretch>
            <a:fillRect/>
          </a:stretch>
        </p:blipFill>
        <p:spPr>
          <a:xfrm>
            <a:off x="4943127" y="5125525"/>
            <a:ext cx="1541957" cy="1575559"/>
          </a:xfrm>
          <a:prstGeom prst="rect">
            <a:avLst/>
          </a:prstGeom>
        </p:spPr>
      </p:pic>
      <p:pic>
        <p:nvPicPr>
          <p:cNvPr id="11" name="Picture 10" descr="A logo with a goat head&#10;&#10;Description automatically generated">
            <a:extLst>
              <a:ext uri="{FF2B5EF4-FFF2-40B4-BE49-F238E27FC236}">
                <a16:creationId xmlns:a16="http://schemas.microsoft.com/office/drawing/2014/main" id="{13EA3D28-74AD-2B8E-C92D-385D54C65F10}"/>
              </a:ext>
            </a:extLst>
          </p:cNvPr>
          <p:cNvPicPr>
            <a:picLocks noChangeAspect="1"/>
          </p:cNvPicPr>
          <p:nvPr/>
        </p:nvPicPr>
        <p:blipFill>
          <a:blip r:embed="rId5"/>
          <a:stretch>
            <a:fillRect/>
          </a:stretch>
        </p:blipFill>
        <p:spPr>
          <a:xfrm flipH="1">
            <a:off x="9745839" y="5133615"/>
            <a:ext cx="1607961" cy="1575559"/>
          </a:xfrm>
          <a:prstGeom prst="rect">
            <a:avLst/>
          </a:prstGeom>
        </p:spPr>
      </p:pic>
      <p:pic>
        <p:nvPicPr>
          <p:cNvPr id="13" name="Picture 12" descr="A black and white logo with a lion and leaves&#10;&#10;Description automatically generated">
            <a:extLst>
              <a:ext uri="{FF2B5EF4-FFF2-40B4-BE49-F238E27FC236}">
                <a16:creationId xmlns:a16="http://schemas.microsoft.com/office/drawing/2014/main" id="{08254FB1-5E7B-62E0-1EA9-9DDF1903E944}"/>
              </a:ext>
            </a:extLst>
          </p:cNvPr>
          <p:cNvPicPr>
            <a:picLocks noChangeAspect="1"/>
          </p:cNvPicPr>
          <p:nvPr/>
        </p:nvPicPr>
        <p:blipFill>
          <a:blip r:embed="rId6"/>
          <a:stretch>
            <a:fillRect/>
          </a:stretch>
        </p:blipFill>
        <p:spPr>
          <a:xfrm>
            <a:off x="2493445" y="5133615"/>
            <a:ext cx="1876271" cy="1575559"/>
          </a:xfrm>
          <a:prstGeom prst="rect">
            <a:avLst/>
          </a:prstGeom>
        </p:spPr>
      </p:pic>
    </p:spTree>
    <p:extLst>
      <p:ext uri="{BB962C8B-B14F-4D97-AF65-F5344CB8AC3E}">
        <p14:creationId xmlns:p14="http://schemas.microsoft.com/office/powerpoint/2010/main" val="788224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6C9A-A811-ADF3-EF6F-A1D5977CEC29}"/>
              </a:ext>
            </a:extLst>
          </p:cNvPr>
          <p:cNvSpPr>
            <a:spLocks noGrp="1"/>
          </p:cNvSpPr>
          <p:nvPr>
            <p:ph type="title"/>
          </p:nvPr>
        </p:nvSpPr>
        <p:spPr/>
        <p:txBody>
          <a:bodyPr/>
          <a:lstStyle/>
          <a:p>
            <a:r>
              <a:rPr lang="en-US"/>
              <a:t>Entry into Intelligence Communities</a:t>
            </a:r>
          </a:p>
        </p:txBody>
      </p:sp>
      <p:sp>
        <p:nvSpPr>
          <p:cNvPr id="3" name="Content Placeholder 2">
            <a:extLst>
              <a:ext uri="{FF2B5EF4-FFF2-40B4-BE49-F238E27FC236}">
                <a16:creationId xmlns:a16="http://schemas.microsoft.com/office/drawing/2014/main" id="{EA5F6040-89C4-A337-93CA-1199BFE8B625}"/>
              </a:ext>
            </a:extLst>
          </p:cNvPr>
          <p:cNvSpPr>
            <a:spLocks noGrp="1"/>
          </p:cNvSpPr>
          <p:nvPr>
            <p:ph idx="1"/>
          </p:nvPr>
        </p:nvSpPr>
        <p:spPr/>
        <p:txBody>
          <a:bodyPr>
            <a:normAutofit/>
          </a:bodyPr>
          <a:lstStyle/>
          <a:p>
            <a:r>
              <a:rPr lang="en-US"/>
              <a:t>Security investigations are inquiries about a potential candidate by means of questioning a person’s background and personal life</a:t>
            </a:r>
          </a:p>
          <a:p>
            <a:endParaRPr lang="en-US"/>
          </a:p>
          <a:p>
            <a:r>
              <a:rPr lang="en-US"/>
              <a:t>For confidential documents, </a:t>
            </a:r>
            <a:br>
              <a:rPr lang="en-US"/>
            </a:br>
            <a:r>
              <a:rPr lang="en-US"/>
              <a:t>security checks are carried out, </a:t>
            </a:r>
            <a:br>
              <a:rPr lang="en-US"/>
            </a:br>
            <a:r>
              <a:rPr lang="en-US"/>
              <a:t>such as reference checks, covert, </a:t>
            </a:r>
            <a:br>
              <a:rPr lang="en-US"/>
            </a:br>
            <a:r>
              <a:rPr lang="en-US"/>
              <a:t>and overt investigations, e.g. </a:t>
            </a:r>
            <a:br>
              <a:rPr lang="en-US"/>
            </a:br>
            <a:r>
              <a:rPr lang="en-US"/>
              <a:t>questioning neighbours and </a:t>
            </a:r>
            <a:br>
              <a:rPr lang="en-US"/>
            </a:br>
            <a:r>
              <a:rPr lang="en-US"/>
              <a:t>officials in the residential area, etc. </a:t>
            </a:r>
          </a:p>
        </p:txBody>
      </p:sp>
      <p:pic>
        <p:nvPicPr>
          <p:cNvPr id="4" name="Picture 3" descr="A diagram of security clearance&#10;&#10;Description automatically generated">
            <a:extLst>
              <a:ext uri="{FF2B5EF4-FFF2-40B4-BE49-F238E27FC236}">
                <a16:creationId xmlns:a16="http://schemas.microsoft.com/office/drawing/2014/main" id="{C72567CD-F4D1-109B-244F-0597488C49FD}"/>
              </a:ext>
            </a:extLst>
          </p:cNvPr>
          <p:cNvPicPr>
            <a:picLocks noChangeAspect="1"/>
          </p:cNvPicPr>
          <p:nvPr/>
        </p:nvPicPr>
        <p:blipFill>
          <a:blip r:embed="rId2"/>
          <a:stretch>
            <a:fillRect/>
          </a:stretch>
        </p:blipFill>
        <p:spPr>
          <a:xfrm>
            <a:off x="6096000" y="2763520"/>
            <a:ext cx="6007197" cy="3963035"/>
          </a:xfrm>
          <a:prstGeom prst="rect">
            <a:avLst/>
          </a:prstGeom>
        </p:spPr>
      </p:pic>
    </p:spTree>
    <p:extLst>
      <p:ext uri="{BB962C8B-B14F-4D97-AF65-F5344CB8AC3E}">
        <p14:creationId xmlns:p14="http://schemas.microsoft.com/office/powerpoint/2010/main" val="1578293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4328D-BC5D-0559-7C08-069D7A809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BB0D7-8FF8-8CB8-7B43-D4344731F74C}"/>
              </a:ext>
            </a:extLst>
          </p:cNvPr>
          <p:cNvSpPr>
            <a:spLocks noGrp="1"/>
          </p:cNvSpPr>
          <p:nvPr>
            <p:ph type="title"/>
          </p:nvPr>
        </p:nvSpPr>
        <p:spPr/>
        <p:txBody>
          <a:bodyPr/>
          <a:lstStyle/>
          <a:p>
            <a:r>
              <a:rPr lang="en-US"/>
              <a:t>U.S. Confidential Clearance</a:t>
            </a:r>
          </a:p>
        </p:txBody>
      </p:sp>
      <p:sp>
        <p:nvSpPr>
          <p:cNvPr id="3" name="Content Placeholder 2">
            <a:extLst>
              <a:ext uri="{FF2B5EF4-FFF2-40B4-BE49-F238E27FC236}">
                <a16:creationId xmlns:a16="http://schemas.microsoft.com/office/drawing/2014/main" id="{FCD20F18-C64F-6A1E-D268-4E51AC3EDD5E}"/>
              </a:ext>
            </a:extLst>
          </p:cNvPr>
          <p:cNvSpPr>
            <a:spLocks noGrp="1"/>
          </p:cNvSpPr>
          <p:nvPr>
            <p:ph idx="1"/>
          </p:nvPr>
        </p:nvSpPr>
        <p:spPr/>
        <p:txBody>
          <a:bodyPr>
            <a:normAutofit/>
          </a:bodyPr>
          <a:lstStyle/>
          <a:p>
            <a:r>
              <a:rPr lang="en-US"/>
              <a:t>Least restrictive clearance. Provides access to information that can cause damage to national security if it is disclosed without authorization</a:t>
            </a:r>
          </a:p>
          <a:p>
            <a:endParaRPr lang="en-US"/>
          </a:p>
          <a:p>
            <a:r>
              <a:rPr lang="en-US"/>
              <a:t>Must be reinvestigated for continued eligibility every 15 years </a:t>
            </a:r>
          </a:p>
          <a:p>
            <a:endParaRPr lang="en-US"/>
          </a:p>
          <a:p>
            <a:r>
              <a:rPr lang="en-US"/>
              <a:t>Requires a National Agency Check, Local Agency Check, and Credit Check (NACLC)</a:t>
            </a:r>
          </a:p>
          <a:p>
            <a:endParaRPr lang="en-US"/>
          </a:p>
          <a:p>
            <a:endParaRPr lang="en-US"/>
          </a:p>
          <a:p>
            <a:endParaRPr lang="en-US"/>
          </a:p>
        </p:txBody>
      </p:sp>
    </p:spTree>
    <p:extLst>
      <p:ext uri="{BB962C8B-B14F-4D97-AF65-F5344CB8AC3E}">
        <p14:creationId xmlns:p14="http://schemas.microsoft.com/office/powerpoint/2010/main" val="2999416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63C3-CC9A-87BB-F199-BFA36D4C8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CCD3F-EB8D-365B-28AC-DEFC3A242DB1}"/>
              </a:ext>
            </a:extLst>
          </p:cNvPr>
          <p:cNvSpPr>
            <a:spLocks noGrp="1"/>
          </p:cNvSpPr>
          <p:nvPr>
            <p:ph type="title"/>
          </p:nvPr>
        </p:nvSpPr>
        <p:spPr/>
        <p:txBody>
          <a:bodyPr/>
          <a:lstStyle/>
          <a:p>
            <a:r>
              <a:rPr lang="en-US"/>
              <a:t>U.S. Secret Clearance</a:t>
            </a:r>
          </a:p>
        </p:txBody>
      </p:sp>
      <p:sp>
        <p:nvSpPr>
          <p:cNvPr id="3" name="Content Placeholder 2">
            <a:extLst>
              <a:ext uri="{FF2B5EF4-FFF2-40B4-BE49-F238E27FC236}">
                <a16:creationId xmlns:a16="http://schemas.microsoft.com/office/drawing/2014/main" id="{85AA1CDD-FA07-A67D-F018-0366B07B47F4}"/>
              </a:ext>
            </a:extLst>
          </p:cNvPr>
          <p:cNvSpPr>
            <a:spLocks noGrp="1"/>
          </p:cNvSpPr>
          <p:nvPr>
            <p:ph idx="1"/>
          </p:nvPr>
        </p:nvSpPr>
        <p:spPr/>
        <p:txBody>
          <a:bodyPr>
            <a:normAutofit/>
          </a:bodyPr>
          <a:lstStyle/>
          <a:p>
            <a:r>
              <a:rPr lang="en-US"/>
              <a:t>Provides access to information that can cause serious damage to national security if disclosed without authorization</a:t>
            </a:r>
          </a:p>
          <a:p>
            <a:endParaRPr lang="en-US"/>
          </a:p>
          <a:p>
            <a:r>
              <a:rPr lang="en-US"/>
              <a:t>Must be reinvestigated for continued eligibility every 10 years and requires NACLC and a Credit investigation </a:t>
            </a:r>
          </a:p>
          <a:p>
            <a:endParaRPr lang="en-US"/>
          </a:p>
          <a:p>
            <a:endParaRPr lang="en-US"/>
          </a:p>
          <a:p>
            <a:endParaRPr lang="en-US"/>
          </a:p>
          <a:p>
            <a:endParaRPr lang="en-US"/>
          </a:p>
          <a:p>
            <a:endParaRPr lang="en-US"/>
          </a:p>
        </p:txBody>
      </p:sp>
      <p:pic>
        <p:nvPicPr>
          <p:cNvPr id="10" name="Picture 9" descr="A file folder with a rope attached to it&#10;&#10;Description automatically generated">
            <a:extLst>
              <a:ext uri="{FF2B5EF4-FFF2-40B4-BE49-F238E27FC236}">
                <a16:creationId xmlns:a16="http://schemas.microsoft.com/office/drawing/2014/main" id="{B3C1FB47-B7D0-6F64-C7D3-54C140636F67}"/>
              </a:ext>
            </a:extLst>
          </p:cNvPr>
          <p:cNvPicPr>
            <a:picLocks noChangeAspect="1"/>
          </p:cNvPicPr>
          <p:nvPr/>
        </p:nvPicPr>
        <p:blipFill>
          <a:blip r:embed="rId2"/>
          <a:stretch>
            <a:fillRect/>
          </a:stretch>
        </p:blipFill>
        <p:spPr>
          <a:xfrm>
            <a:off x="2578100" y="4348480"/>
            <a:ext cx="7035800" cy="2286000"/>
          </a:xfrm>
          <a:prstGeom prst="rect">
            <a:avLst/>
          </a:prstGeom>
        </p:spPr>
      </p:pic>
    </p:spTree>
    <p:extLst>
      <p:ext uri="{BB962C8B-B14F-4D97-AF65-F5344CB8AC3E}">
        <p14:creationId xmlns:p14="http://schemas.microsoft.com/office/powerpoint/2010/main" val="3025547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9A393-E10C-0D2F-55E9-69258795A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0B28C-5A55-7A5A-47CB-6DEAD215C8F9}"/>
              </a:ext>
            </a:extLst>
          </p:cNvPr>
          <p:cNvSpPr>
            <a:spLocks noGrp="1"/>
          </p:cNvSpPr>
          <p:nvPr>
            <p:ph type="title"/>
          </p:nvPr>
        </p:nvSpPr>
        <p:spPr/>
        <p:txBody>
          <a:bodyPr/>
          <a:lstStyle/>
          <a:p>
            <a:r>
              <a:rPr lang="en-US"/>
              <a:t>U.S. Top Secret Clearance</a:t>
            </a:r>
          </a:p>
        </p:txBody>
      </p:sp>
      <p:sp>
        <p:nvSpPr>
          <p:cNvPr id="3" name="Content Placeholder 2">
            <a:extLst>
              <a:ext uri="{FF2B5EF4-FFF2-40B4-BE49-F238E27FC236}">
                <a16:creationId xmlns:a16="http://schemas.microsoft.com/office/drawing/2014/main" id="{D30365A1-8BF5-6B1E-CD3F-972B968D1F4D}"/>
              </a:ext>
            </a:extLst>
          </p:cNvPr>
          <p:cNvSpPr>
            <a:spLocks noGrp="1"/>
          </p:cNvSpPr>
          <p:nvPr>
            <p:ph idx="1"/>
          </p:nvPr>
        </p:nvSpPr>
        <p:spPr/>
        <p:txBody>
          <a:bodyPr>
            <a:normAutofit/>
          </a:bodyPr>
          <a:lstStyle/>
          <a:p>
            <a:r>
              <a:rPr lang="en-US"/>
              <a:t>This type of security clearance is the most restrictive and provides access to information that can cause grave damage to national security if disclosed without authorization. </a:t>
            </a:r>
          </a:p>
          <a:p>
            <a:endParaRPr lang="en-US"/>
          </a:p>
          <a:p>
            <a:r>
              <a:rPr lang="en-US"/>
              <a:t>Must be reinvestigated for continued eligibility every 5 years. </a:t>
            </a:r>
          </a:p>
          <a:p>
            <a:endParaRPr lang="en-US"/>
          </a:p>
          <a:p>
            <a:r>
              <a:rPr lang="en-US"/>
              <a:t>Typically granted after a Single Scope Background Investigation (SSBI), for data related to counterterrorism, counterintelligence, and other extremely sensitive information. </a:t>
            </a:r>
          </a:p>
          <a:p>
            <a:endParaRPr lang="en-US"/>
          </a:p>
          <a:p>
            <a:endParaRPr lang="en-US"/>
          </a:p>
        </p:txBody>
      </p:sp>
    </p:spTree>
    <p:extLst>
      <p:ext uri="{BB962C8B-B14F-4D97-AF65-F5344CB8AC3E}">
        <p14:creationId xmlns:p14="http://schemas.microsoft.com/office/powerpoint/2010/main" val="3042254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F929E-945A-176A-6DE1-B8D560FA96EC}"/>
            </a:ext>
          </a:extLst>
        </p:cNvPr>
        <p:cNvGrpSpPr/>
        <p:nvPr/>
      </p:nvGrpSpPr>
      <p:grpSpPr>
        <a:xfrm>
          <a:off x="0" y="0"/>
          <a:ext cx="0" cy="0"/>
          <a:chOff x="0" y="0"/>
          <a:chExt cx="0" cy="0"/>
        </a:xfrm>
      </p:grpSpPr>
      <p:pic>
        <p:nvPicPr>
          <p:cNvPr id="5" name="Picture 4" descr="A road with pointers and text&#10;&#10;Description automatically generated">
            <a:extLst>
              <a:ext uri="{FF2B5EF4-FFF2-40B4-BE49-F238E27FC236}">
                <a16:creationId xmlns:a16="http://schemas.microsoft.com/office/drawing/2014/main" id="{CED62546-F37A-E321-6BCB-6132B2D2ADC8}"/>
              </a:ext>
            </a:extLst>
          </p:cNvPr>
          <p:cNvPicPr>
            <a:picLocks noChangeAspect="1"/>
          </p:cNvPicPr>
          <p:nvPr/>
        </p:nvPicPr>
        <p:blipFill>
          <a:blip r:embed="rId2"/>
          <a:stretch>
            <a:fillRect/>
          </a:stretch>
        </p:blipFill>
        <p:spPr>
          <a:xfrm>
            <a:off x="267277" y="87369"/>
            <a:ext cx="11657445" cy="6683262"/>
          </a:xfrm>
          <a:prstGeom prst="rect">
            <a:avLst/>
          </a:prstGeom>
        </p:spPr>
      </p:pic>
    </p:spTree>
    <p:extLst>
      <p:ext uri="{BB962C8B-B14F-4D97-AF65-F5344CB8AC3E}">
        <p14:creationId xmlns:p14="http://schemas.microsoft.com/office/powerpoint/2010/main" val="1694857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F286E-013B-004B-07B0-FBAAA036C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2AF4C-3DBA-1D6F-65F9-319DF159C95D}"/>
              </a:ext>
            </a:extLst>
          </p:cNvPr>
          <p:cNvSpPr>
            <a:spLocks noGrp="1"/>
          </p:cNvSpPr>
          <p:nvPr>
            <p:ph type="title"/>
          </p:nvPr>
        </p:nvSpPr>
        <p:spPr/>
        <p:txBody>
          <a:bodyPr/>
          <a:lstStyle/>
          <a:p>
            <a:r>
              <a:rPr lang="en-US"/>
              <a:t>Disqualifiers</a:t>
            </a:r>
          </a:p>
        </p:txBody>
      </p:sp>
      <p:sp>
        <p:nvSpPr>
          <p:cNvPr id="3" name="Content Placeholder 2">
            <a:extLst>
              <a:ext uri="{FF2B5EF4-FFF2-40B4-BE49-F238E27FC236}">
                <a16:creationId xmlns:a16="http://schemas.microsoft.com/office/drawing/2014/main" id="{02572C17-C6BB-687F-4967-7C14E9B4FB0B}"/>
              </a:ext>
            </a:extLst>
          </p:cNvPr>
          <p:cNvSpPr>
            <a:spLocks noGrp="1"/>
          </p:cNvSpPr>
          <p:nvPr>
            <p:ph idx="1"/>
          </p:nvPr>
        </p:nvSpPr>
        <p:spPr>
          <a:xfrm>
            <a:off x="838200" y="1825624"/>
            <a:ext cx="11201400" cy="4951095"/>
          </a:xfrm>
        </p:spPr>
        <p:txBody>
          <a:bodyPr>
            <a:normAutofit/>
          </a:bodyPr>
          <a:lstStyle/>
          <a:p>
            <a:r>
              <a:rPr lang="en-US"/>
              <a:t>Not a citizen of the United States.</a:t>
            </a:r>
          </a:p>
          <a:p>
            <a:r>
              <a:rPr lang="en-US"/>
              <a:t>Have been dishonorably discharged from military service.</a:t>
            </a:r>
          </a:p>
          <a:p>
            <a:r>
              <a:rPr lang="en-US"/>
              <a:t>Currently involved in the use of illegal drugs.</a:t>
            </a:r>
          </a:p>
          <a:p>
            <a:r>
              <a:rPr lang="en-US"/>
              <a:t>Prior security clearance has been revoked for security concerns.</a:t>
            </a:r>
          </a:p>
          <a:p>
            <a:r>
              <a:rPr lang="en-US"/>
              <a:t>Judged as mentally incapacitated by a mental health professional.</a:t>
            </a:r>
          </a:p>
          <a:p>
            <a:r>
              <a:rPr lang="en-US"/>
              <a:t>Criminal charges and blemishes on your financial history, such as unpaid bills</a:t>
            </a:r>
          </a:p>
          <a:p>
            <a:endParaRPr lang="en-US"/>
          </a:p>
          <a:p>
            <a:pPr marL="0" indent="0" algn="ctr">
              <a:buNone/>
            </a:pPr>
            <a:r>
              <a:rPr lang="en-US" b="1">
                <a:solidFill>
                  <a:srgbClr val="FF0000"/>
                </a:solidFill>
              </a:rPr>
              <a:t>Any of which is deemed a plausible reason to reject applications to the relevant epistemic community</a:t>
            </a:r>
          </a:p>
          <a:p>
            <a:pPr marL="0" indent="0">
              <a:buNone/>
            </a:pPr>
            <a:endParaRPr lang="en-US"/>
          </a:p>
        </p:txBody>
      </p:sp>
    </p:spTree>
    <p:extLst>
      <p:ext uri="{BB962C8B-B14F-4D97-AF65-F5344CB8AC3E}">
        <p14:creationId xmlns:p14="http://schemas.microsoft.com/office/powerpoint/2010/main" val="341057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6C27-315E-3F7F-AB42-7122C1E70E6F}"/>
              </a:ext>
            </a:extLst>
          </p:cNvPr>
          <p:cNvSpPr>
            <a:spLocks noGrp="1"/>
          </p:cNvSpPr>
          <p:nvPr>
            <p:ph type="title"/>
          </p:nvPr>
        </p:nvSpPr>
        <p:spPr/>
        <p:txBody>
          <a:bodyPr/>
          <a:lstStyle/>
          <a:p>
            <a:r>
              <a:rPr lang="en-US"/>
              <a:t>Japan Invades the Philippines </a:t>
            </a:r>
          </a:p>
        </p:txBody>
      </p:sp>
      <p:sp>
        <p:nvSpPr>
          <p:cNvPr id="3" name="Content Placeholder 2">
            <a:extLst>
              <a:ext uri="{FF2B5EF4-FFF2-40B4-BE49-F238E27FC236}">
                <a16:creationId xmlns:a16="http://schemas.microsoft.com/office/drawing/2014/main" id="{EC4DE5D2-C988-36DC-D236-154A44237877}"/>
              </a:ext>
            </a:extLst>
          </p:cNvPr>
          <p:cNvSpPr>
            <a:spLocks noGrp="1"/>
          </p:cNvSpPr>
          <p:nvPr>
            <p:ph idx="1"/>
          </p:nvPr>
        </p:nvSpPr>
        <p:spPr>
          <a:xfrm>
            <a:off x="838200" y="1825624"/>
            <a:ext cx="10515600" cy="4951693"/>
          </a:xfrm>
        </p:spPr>
        <p:txBody>
          <a:bodyPr/>
          <a:lstStyle/>
          <a:p>
            <a:r>
              <a:rPr lang="en-US"/>
              <a:t>1942 during World War II, just after the U.S. had entered the war</a:t>
            </a:r>
          </a:p>
          <a:p>
            <a:endParaRPr lang="en-US"/>
          </a:p>
          <a:p>
            <a:r>
              <a:rPr lang="en-US"/>
              <a:t>Douglas MacArthur, commander of the United States Armed Forces in the Far East, stationed in the Philippines, was forced to retreat</a:t>
            </a:r>
          </a:p>
          <a:p>
            <a:endParaRPr lang="en-US"/>
          </a:p>
          <a:p>
            <a:r>
              <a:rPr lang="en-US"/>
              <a:t>Long-term strategic planning by Japanese military resulted in spies infilitrating U.S. and Philippine organizations  </a:t>
            </a:r>
          </a:p>
          <a:p>
            <a:endParaRPr lang="en-US"/>
          </a:p>
          <a:p>
            <a:r>
              <a:rPr lang="en-US"/>
              <a:t>For example, it is reported that a gardner for the Philippine governor was a high-ranking Japanese military officer</a:t>
            </a:r>
          </a:p>
        </p:txBody>
      </p:sp>
    </p:spTree>
    <p:extLst>
      <p:ext uri="{BB962C8B-B14F-4D97-AF65-F5344CB8AC3E}">
        <p14:creationId xmlns:p14="http://schemas.microsoft.com/office/powerpoint/2010/main" val="1603760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C0C6-6159-6FC6-E024-1ABBB5761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4F826-BDC5-DDB7-DB6C-F3870961C37E}"/>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7F88864E-E589-1AAE-382C-009417AFE4B7}"/>
              </a:ext>
            </a:extLst>
          </p:cNvPr>
          <p:cNvSpPr>
            <a:spLocks noGrp="1"/>
          </p:cNvSpPr>
          <p:nvPr>
            <p:ph idx="1"/>
          </p:nvPr>
        </p:nvSpPr>
        <p:spPr>
          <a:xfrm>
            <a:off x="838200" y="1825624"/>
            <a:ext cx="10993244" cy="5032375"/>
          </a:xfrm>
        </p:spPr>
        <p:txBody>
          <a:bodyPr/>
          <a:lstStyle/>
          <a:p>
            <a:r>
              <a:rPr lang="en-US"/>
              <a:t>Gather into small groups and reflect on intelligence agencies as epistemic communities</a:t>
            </a:r>
          </a:p>
          <a:p>
            <a:endParaRPr lang="en-US"/>
          </a:p>
          <a:p>
            <a:r>
              <a:rPr lang="en-US"/>
              <a:t>In particular, given the goals of epistemic communities I would like you to research and reconstruct justification for the noted disqualifiers for obtaining U.S. security clearance, e.g. how might financial problems undermine community goals? </a:t>
            </a:r>
          </a:p>
          <a:p>
            <a:pPr marL="0" indent="0">
              <a:buNone/>
            </a:pPr>
            <a:endParaRPr lang="en-US"/>
          </a:p>
          <a:p>
            <a:r>
              <a:rPr lang="en-US" b="1">
                <a:solidFill>
                  <a:srgbClr val="FF0000"/>
                </a:solidFill>
              </a:rPr>
              <a:t>We will discuss as a group</a:t>
            </a:r>
          </a:p>
        </p:txBody>
      </p:sp>
    </p:spTree>
    <p:extLst>
      <p:ext uri="{BB962C8B-B14F-4D97-AF65-F5344CB8AC3E}">
        <p14:creationId xmlns:p14="http://schemas.microsoft.com/office/powerpoint/2010/main" val="3217415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3A15-65C5-36A6-6178-20DF4B68FBD7}"/>
              </a:ext>
            </a:extLst>
          </p:cNvPr>
          <p:cNvSpPr>
            <a:spLocks noGrp="1"/>
          </p:cNvSpPr>
          <p:nvPr>
            <p:ph type="title"/>
          </p:nvPr>
        </p:nvSpPr>
        <p:spPr/>
        <p:txBody>
          <a:bodyPr/>
          <a:lstStyle/>
          <a:p>
            <a:r>
              <a:rPr lang="en-US"/>
              <a:t>Summary </a:t>
            </a:r>
          </a:p>
        </p:txBody>
      </p:sp>
      <p:sp>
        <p:nvSpPr>
          <p:cNvPr id="3" name="Content Placeholder 2">
            <a:extLst>
              <a:ext uri="{FF2B5EF4-FFF2-40B4-BE49-F238E27FC236}">
                <a16:creationId xmlns:a16="http://schemas.microsoft.com/office/drawing/2014/main" id="{04E64025-8A51-92E3-C1B9-01393C3A9861}"/>
              </a:ext>
            </a:extLst>
          </p:cNvPr>
          <p:cNvSpPr>
            <a:spLocks noGrp="1"/>
          </p:cNvSpPr>
          <p:nvPr>
            <p:ph idx="1"/>
          </p:nvPr>
        </p:nvSpPr>
        <p:spPr/>
        <p:txBody>
          <a:bodyPr/>
          <a:lstStyle/>
          <a:p>
            <a:r>
              <a:rPr lang="en-US"/>
              <a:t>We have outlined portions of an analytic toolkit which will prepare us for more sophisticated discussions of intelligence analysis </a:t>
            </a:r>
          </a:p>
          <a:p>
            <a:endParaRPr lang="en-US"/>
          </a:p>
          <a:p>
            <a:r>
              <a:rPr lang="en-US"/>
              <a:t>Toolkit topics covered include: </a:t>
            </a:r>
          </a:p>
          <a:p>
            <a:pPr lvl="1"/>
            <a:r>
              <a:rPr lang="en-US"/>
              <a:t>Knowledge &amp; Justified Belief</a:t>
            </a:r>
          </a:p>
          <a:p>
            <a:pPr lvl="1"/>
            <a:r>
              <a:rPr lang="en-US"/>
              <a:t>Pragmatic Encroachment</a:t>
            </a:r>
          </a:p>
          <a:p>
            <a:pPr lvl="1"/>
            <a:r>
              <a:rPr lang="en-US"/>
              <a:t>Epistemic &amp; Normative Defeaters </a:t>
            </a:r>
          </a:p>
          <a:p>
            <a:pPr lvl="1"/>
            <a:r>
              <a:rPr lang="en-US"/>
              <a:t>Epistemic Communities</a:t>
            </a:r>
          </a:p>
          <a:p>
            <a:endParaRPr lang="en-US"/>
          </a:p>
          <a:p>
            <a:endParaRPr lang="en-US"/>
          </a:p>
        </p:txBody>
      </p:sp>
    </p:spTree>
    <p:extLst>
      <p:ext uri="{BB962C8B-B14F-4D97-AF65-F5344CB8AC3E}">
        <p14:creationId xmlns:p14="http://schemas.microsoft.com/office/powerpoint/2010/main" val="3059369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BA17-FC05-EF7D-3FD5-B713ABA82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50B73-6147-2FCC-7523-05E6AFB3A881}"/>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D8E91D30-373F-43A1-4B2C-E90EBFEA3C74}"/>
              </a:ext>
            </a:extLst>
          </p:cNvPr>
          <p:cNvSpPr>
            <a:spLocks noGrp="1"/>
          </p:cNvSpPr>
          <p:nvPr>
            <p:ph idx="1"/>
          </p:nvPr>
        </p:nvSpPr>
        <p:spPr/>
        <p:txBody>
          <a:bodyPr>
            <a:normAutofit/>
          </a:bodyPr>
          <a:lstStyle/>
          <a:p>
            <a:pPr>
              <a:spcBef>
                <a:spcPts val="0"/>
              </a:spcBef>
              <a:spcAft>
                <a:spcPts val="600"/>
              </a:spcAft>
              <a:tabLst>
                <a:tab pos="3223260" algn="l"/>
              </a:tabLst>
            </a:pPr>
            <a:r>
              <a:rPr lang="en-US" u="sng">
                <a:solidFill>
                  <a:srgbClr val="000000"/>
                </a:solidFill>
                <a:effectLst/>
                <a:ea typeface="Trebuchet MS" panose="020B0703020202090204" pitchFamily="34" charset="0"/>
                <a:cs typeface="Times New Roman" panose="02020603050405020304" pitchFamily="18" charset="0"/>
                <a:hlinkClick r:id="rId2"/>
              </a:rPr>
              <a:t>National Security Intelligence Activity: A Philosophical Analysis</a:t>
            </a:r>
            <a:endParaRPr lang="en-US">
              <a:solidFill>
                <a:srgbClr val="404040"/>
              </a:solidFill>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endParaRPr lang="en-US" u="sng">
              <a:solidFill>
                <a:srgbClr val="000000"/>
              </a:solidFill>
              <a:effectLst/>
              <a:ea typeface="Times New Roman" panose="02020603050405020304" pitchFamily="18" charset="0"/>
              <a:cs typeface="Times New Roman" panose="02020603050405020304" pitchFamily="18" charset="0"/>
              <a:hlinkClick r:id="rId3"/>
            </a:endParaRPr>
          </a:p>
          <a:p>
            <a:pPr>
              <a:spcBef>
                <a:spcPts val="0"/>
              </a:spcBef>
              <a:spcAft>
                <a:spcPts val="600"/>
              </a:spcAft>
              <a:tabLst>
                <a:tab pos="3223260" algn="l"/>
              </a:tabLst>
            </a:pPr>
            <a:r>
              <a:rPr lang="en-US" u="sng">
                <a:solidFill>
                  <a:srgbClr val="000000"/>
                </a:solidFill>
                <a:effectLst/>
                <a:ea typeface="Times New Roman" panose="02020603050405020304" pitchFamily="18" charset="0"/>
                <a:cs typeface="Times New Roman" panose="02020603050405020304" pitchFamily="18" charset="0"/>
                <a:hlinkClick r:id="rId3"/>
              </a:rPr>
              <a:t>Rethinking Intelligence Practices and Processes</a:t>
            </a:r>
            <a:r>
              <a:rPr lang="en-US">
                <a:effectLst/>
              </a:rPr>
              <a:t> </a:t>
            </a:r>
            <a:endParaRPr lang="en-US"/>
          </a:p>
        </p:txBody>
      </p:sp>
    </p:spTree>
    <p:extLst>
      <p:ext uri="{BB962C8B-B14F-4D97-AF65-F5344CB8AC3E}">
        <p14:creationId xmlns:p14="http://schemas.microsoft.com/office/powerpoint/2010/main" val="201233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ewspaper with a group of people&#10;&#10;Description automatically generated">
            <a:extLst>
              <a:ext uri="{FF2B5EF4-FFF2-40B4-BE49-F238E27FC236}">
                <a16:creationId xmlns:a16="http://schemas.microsoft.com/office/drawing/2014/main" id="{0E7E5850-1C9E-6B16-E613-393DFA009439}"/>
              </a:ext>
            </a:extLst>
          </p:cNvPr>
          <p:cNvPicPr>
            <a:picLocks noChangeAspect="1"/>
          </p:cNvPicPr>
          <p:nvPr/>
        </p:nvPicPr>
        <p:blipFill>
          <a:blip r:embed="rId2"/>
          <a:stretch>
            <a:fillRect/>
          </a:stretch>
        </p:blipFill>
        <p:spPr>
          <a:xfrm>
            <a:off x="270293" y="161673"/>
            <a:ext cx="11651413" cy="6534654"/>
          </a:xfrm>
          <a:prstGeom prst="rect">
            <a:avLst/>
          </a:prstGeom>
        </p:spPr>
      </p:pic>
    </p:spTree>
    <p:extLst>
      <p:ext uri="{BB962C8B-B14F-4D97-AF65-F5344CB8AC3E}">
        <p14:creationId xmlns:p14="http://schemas.microsoft.com/office/powerpoint/2010/main" val="322322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25D5-5960-049E-30B9-B73DF68E64E2}"/>
              </a:ext>
            </a:extLst>
          </p:cNvPr>
          <p:cNvSpPr>
            <a:spLocks noGrp="1"/>
          </p:cNvSpPr>
          <p:nvPr>
            <p:ph type="title"/>
          </p:nvPr>
        </p:nvSpPr>
        <p:spPr/>
        <p:txBody>
          <a:bodyPr/>
          <a:lstStyle/>
          <a:p>
            <a:r>
              <a:rPr lang="en-US"/>
              <a:t>Double-Edged Sword</a:t>
            </a:r>
          </a:p>
        </p:txBody>
      </p:sp>
      <p:sp>
        <p:nvSpPr>
          <p:cNvPr id="3" name="Content Placeholder 2">
            <a:extLst>
              <a:ext uri="{FF2B5EF4-FFF2-40B4-BE49-F238E27FC236}">
                <a16:creationId xmlns:a16="http://schemas.microsoft.com/office/drawing/2014/main" id="{7A853DF7-DA02-6A1B-5590-F13C5ACAB1A9}"/>
              </a:ext>
            </a:extLst>
          </p:cNvPr>
          <p:cNvSpPr>
            <a:spLocks noGrp="1"/>
          </p:cNvSpPr>
          <p:nvPr>
            <p:ph idx="1"/>
          </p:nvPr>
        </p:nvSpPr>
        <p:spPr/>
        <p:txBody>
          <a:bodyPr/>
          <a:lstStyle/>
          <a:p>
            <a:r>
              <a:rPr lang="en-US"/>
              <a:t>These examples illustrate both intelligence analysis failures and successes </a:t>
            </a:r>
          </a:p>
          <a:p>
            <a:endParaRPr lang="en-US"/>
          </a:p>
          <a:p>
            <a:r>
              <a:rPr lang="en-US"/>
              <a:t>The failure of Roman consuls to acquire and leverage intelligence while battling Hannibal was compounded by Hannibal’s proclivity for leveraging intelligence </a:t>
            </a:r>
          </a:p>
          <a:p>
            <a:endParaRPr lang="en-US"/>
          </a:p>
          <a:p>
            <a:r>
              <a:rPr lang="en-US"/>
              <a:t>The intelligence failures of the U.S. and Philippine military forces were magnified by the superior intelligence strategies deployed by the Japanese</a:t>
            </a:r>
          </a:p>
        </p:txBody>
      </p:sp>
    </p:spTree>
    <p:extLst>
      <p:ext uri="{BB962C8B-B14F-4D97-AF65-F5344CB8AC3E}">
        <p14:creationId xmlns:p14="http://schemas.microsoft.com/office/powerpoint/2010/main" val="192534974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3390</Words>
  <Application>Microsoft Macintosh PowerPoint</Application>
  <PresentationFormat>Widescreen</PresentationFormat>
  <Paragraphs>417</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Aptos</vt:lpstr>
      <vt:lpstr>Arial</vt:lpstr>
      <vt:lpstr>Calibri</vt:lpstr>
      <vt:lpstr>Garamond</vt:lpstr>
      <vt:lpstr>Times New Roman</vt:lpstr>
      <vt:lpstr>Trebuchet MS</vt:lpstr>
      <vt:lpstr>1_Office Theme</vt:lpstr>
      <vt:lpstr>Intelligence Analysis through an Ontological Lens</vt:lpstr>
      <vt:lpstr>Outline</vt:lpstr>
      <vt:lpstr>Outline</vt:lpstr>
      <vt:lpstr>Battle of Cannae </vt:lpstr>
      <vt:lpstr>Battle of Cannae </vt:lpstr>
      <vt:lpstr>Battle of Cannae </vt:lpstr>
      <vt:lpstr>Japan Invades the Philippines </vt:lpstr>
      <vt:lpstr>PowerPoint Presentation</vt:lpstr>
      <vt:lpstr>Double-Edged Sword</vt:lpstr>
      <vt:lpstr>9/11</vt:lpstr>
      <vt:lpstr>9/11</vt:lpstr>
      <vt:lpstr>Double-Edged Sword</vt:lpstr>
      <vt:lpstr>Group Exercise</vt:lpstr>
      <vt:lpstr>Outline</vt:lpstr>
      <vt:lpstr>Clarifying our Teams</vt:lpstr>
      <vt:lpstr>Clarifying our Teams</vt:lpstr>
      <vt:lpstr>Clarifying our Teams</vt:lpstr>
      <vt:lpstr>Evidence &amp; Risky Arguments </vt:lpstr>
      <vt:lpstr>Sampling</vt:lpstr>
      <vt:lpstr>Sampling</vt:lpstr>
      <vt:lpstr>Proportions </vt:lpstr>
      <vt:lpstr>Proportions </vt:lpstr>
      <vt:lpstr>Proportions </vt:lpstr>
      <vt:lpstr>Proportions </vt:lpstr>
      <vt:lpstr>Predictions</vt:lpstr>
      <vt:lpstr>Retrodiction</vt:lpstr>
      <vt:lpstr>Explanations</vt:lpstr>
      <vt:lpstr>Altogether </vt:lpstr>
      <vt:lpstr>Altogether </vt:lpstr>
      <vt:lpstr>Altogether </vt:lpstr>
      <vt:lpstr>Altogether </vt:lpstr>
      <vt:lpstr>Evidence &amp; Context </vt:lpstr>
      <vt:lpstr>Sensational Truth</vt:lpstr>
      <vt:lpstr>Sensational Truth</vt:lpstr>
      <vt:lpstr>PowerPoint Presentation</vt:lpstr>
      <vt:lpstr>Causation and Correlation</vt:lpstr>
      <vt:lpstr>PowerPoint Presentation</vt:lpstr>
      <vt:lpstr>PowerPoint Presentation</vt:lpstr>
      <vt:lpstr>PowerPoint Presentation</vt:lpstr>
      <vt:lpstr>PowerPoint Presentation</vt:lpstr>
      <vt:lpstr>Causation and Correlation</vt:lpstr>
      <vt:lpstr>Causation and Correlation</vt:lpstr>
      <vt:lpstr>Secrecy</vt:lpstr>
      <vt:lpstr>Preliminary Intelligence Definitions</vt:lpstr>
      <vt:lpstr>Group Exercise</vt:lpstr>
      <vt:lpstr>Evidence vs Information </vt:lpstr>
      <vt:lpstr>Truth-Seeking</vt:lpstr>
      <vt:lpstr>Summary</vt:lpstr>
      <vt:lpstr>Outline</vt:lpstr>
      <vt:lpstr>Knowledge</vt:lpstr>
      <vt:lpstr>Pragmatic Encroachment</vt:lpstr>
      <vt:lpstr>Low Stakes</vt:lpstr>
      <vt:lpstr>Low Stakes</vt:lpstr>
      <vt:lpstr>High Stakes</vt:lpstr>
      <vt:lpstr>Group Exercise</vt:lpstr>
      <vt:lpstr>Epistemic Defeaters</vt:lpstr>
      <vt:lpstr>Normative Defeaters</vt:lpstr>
      <vt:lpstr>Normative Defeaters</vt:lpstr>
      <vt:lpstr>Normative Defeaters</vt:lpstr>
      <vt:lpstr>Normative Defeaters</vt:lpstr>
      <vt:lpstr>Normative Defeaters</vt:lpstr>
      <vt:lpstr>Group Exercise</vt:lpstr>
      <vt:lpstr>Epistemic Communities</vt:lpstr>
      <vt:lpstr>Entry into Intelligence Communities</vt:lpstr>
      <vt:lpstr>U.S. Confidential Clearance</vt:lpstr>
      <vt:lpstr>U.S. Secret Clearance</vt:lpstr>
      <vt:lpstr>U.S. Top Secret Clearance</vt:lpstr>
      <vt:lpstr>PowerPoint Presentation</vt:lpstr>
      <vt:lpstr>Disqualifiers</vt:lpstr>
      <vt:lpstr>Group Exercise</vt:lpstr>
      <vt:lpstr>Summary </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Intelligence Analysis through an Ontological Lens</dc:title>
  <dc:creator>John Beverley</dc:creator>
  <cp:lastModifiedBy>John Beverley</cp:lastModifiedBy>
  <cp:revision>1</cp:revision>
  <dcterms:created xsi:type="dcterms:W3CDTF">2024-03-06T03:23:39Z</dcterms:created>
  <dcterms:modified xsi:type="dcterms:W3CDTF">2024-03-06T03:24:13Z</dcterms:modified>
</cp:coreProperties>
</file>